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65" r:id="rId8"/>
    <p:sldId id="267" r:id="rId9"/>
    <p:sldId id="268" r:id="rId10"/>
    <p:sldId id="269" r:id="rId11"/>
    <p:sldId id="270" r:id="rId12"/>
    <p:sldId id="271" r:id="rId13"/>
    <p:sldId id="263" r:id="rId14"/>
    <p:sldId id="26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13" autoAdjust="0"/>
  </p:normalViewPr>
  <p:slideViewPr>
    <p:cSldViewPr>
      <p:cViewPr varScale="1">
        <p:scale>
          <a:sx n="81" d="100"/>
          <a:sy n="81" d="100"/>
        </p:scale>
        <p:origin x="917"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50250BC-EF4B-4E26-A905-1CFACFB6151C}" type="datetimeFigureOut">
              <a:rPr lang="en-US" smtClean="0"/>
              <a:pPr/>
              <a:t>4/25/2023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a:t>Proceedings of the BRCEBE-ICEBE’17 Conference, Sibiu, Romania. Copyright © ULBS</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6BC1D3-BA11-4D2E-BCEB-C031627D7114}" type="slidenum">
              <a:rPr lang="en-US" smtClean="0"/>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DCC169-4D2D-447B-9F6F-6A1D2BE2DF16}" type="datetimeFigureOut">
              <a:rPr lang="en-US" smtClean="0"/>
              <a:pPr/>
              <a:t>4/25/2023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a:t>Proceedings of the BRCEBE-ICEBE’17 Conference, Sibiu, Romania. Copyright © ULBS</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08941C-8B4E-4AFE-90B2-D8AC4BA94F4A}" type="slidenum">
              <a:rPr lang="en-US" smtClean="0"/>
              <a:pPr/>
              <a:t>‹#›</a:t>
            </a:fld>
            <a:endParaRPr lang="en-US" dirty="0"/>
          </a:p>
        </p:txBody>
      </p:sp>
    </p:spTree>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Footer Placeholder 4"/>
          <p:cNvSpPr>
            <a:spLocks noGrp="1"/>
          </p:cNvSpPr>
          <p:nvPr>
            <p:ph type="ftr" sz="quarter" idx="10"/>
          </p:nvPr>
        </p:nvSpPr>
        <p:spPr/>
        <p:txBody>
          <a:bodyPr/>
          <a:lstStyle/>
          <a:p>
            <a:r>
              <a:rPr lang="en-US" dirty="0"/>
              <a:t>Proceedings of the BRCEBE-ICEBE’17 Conference, Sibiu, Romania. Copyright © ULBS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Footer Placeholder 4"/>
          <p:cNvSpPr>
            <a:spLocks noGrp="1"/>
          </p:cNvSpPr>
          <p:nvPr>
            <p:ph type="ftr" sz="quarter" idx="10"/>
          </p:nvPr>
        </p:nvSpPr>
        <p:spPr/>
        <p:txBody>
          <a:bodyPr/>
          <a:lstStyle/>
          <a:p>
            <a:r>
              <a:rPr lang="en-US" dirty="0"/>
              <a:t>Proceedings of the BRCEBE-ICEBE’17 Conference, Sibiu, Romania. Copyright © ULBS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Footer Placeholder 4"/>
          <p:cNvSpPr>
            <a:spLocks noGrp="1"/>
          </p:cNvSpPr>
          <p:nvPr>
            <p:ph type="ftr" sz="quarter" idx="10"/>
          </p:nvPr>
        </p:nvSpPr>
        <p:spPr/>
        <p:txBody>
          <a:bodyPr/>
          <a:lstStyle/>
          <a:p>
            <a:r>
              <a:rPr lang="en-US" dirty="0"/>
              <a:t>Proceedings of the BRCEBE-ICEBE’17 Conference, Sibiu, Romania. Copyright © ULBS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Footer Placeholder 4"/>
          <p:cNvSpPr>
            <a:spLocks noGrp="1"/>
          </p:cNvSpPr>
          <p:nvPr>
            <p:ph type="ftr" sz="quarter" idx="10"/>
          </p:nvPr>
        </p:nvSpPr>
        <p:spPr/>
        <p:txBody>
          <a:bodyPr/>
          <a:lstStyle/>
          <a:p>
            <a:r>
              <a:rPr lang="en-US"/>
              <a:t>Proceedings of the BRCEBE-ICEBE’17 Conference, Sibiu, Romania. Copyright © ULBS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Footer Placeholder 4"/>
          <p:cNvSpPr>
            <a:spLocks noGrp="1"/>
          </p:cNvSpPr>
          <p:nvPr>
            <p:ph type="ftr" sz="quarter" idx="10"/>
          </p:nvPr>
        </p:nvSpPr>
        <p:spPr/>
        <p:txBody>
          <a:bodyPr/>
          <a:lstStyle/>
          <a:p>
            <a:r>
              <a:rPr lang="en-US"/>
              <a:t>Proceedings of the BRCEBE-ICEBE’17 Conference, Sibiu, Romania. Copyright © ULBS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Footer Placeholder 4"/>
          <p:cNvSpPr>
            <a:spLocks noGrp="1"/>
          </p:cNvSpPr>
          <p:nvPr>
            <p:ph type="ftr" sz="quarter" idx="10"/>
          </p:nvPr>
        </p:nvSpPr>
        <p:spPr/>
        <p:txBody>
          <a:bodyPr/>
          <a:lstStyle/>
          <a:p>
            <a:r>
              <a:rPr lang="en-US"/>
              <a:t>Proceedings of the BRCEBE-ICEBE’17 Conference, Sibiu, Romania. Copyright © ULBS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Footer Placeholder 4"/>
          <p:cNvSpPr>
            <a:spLocks noGrp="1"/>
          </p:cNvSpPr>
          <p:nvPr>
            <p:ph type="ftr" sz="quarter" idx="10"/>
          </p:nvPr>
        </p:nvSpPr>
        <p:spPr/>
        <p:txBody>
          <a:bodyPr/>
          <a:lstStyle/>
          <a:p>
            <a:r>
              <a:rPr lang="en-US"/>
              <a:t>Proceedings of the BRCEBE-ICEBE’17 Conference, Sibiu, Romania. Copyright © ULBS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Footer Placeholder 4"/>
          <p:cNvSpPr>
            <a:spLocks noGrp="1"/>
          </p:cNvSpPr>
          <p:nvPr>
            <p:ph type="ftr" sz="quarter" idx="10"/>
          </p:nvPr>
        </p:nvSpPr>
        <p:spPr/>
        <p:txBody>
          <a:bodyPr/>
          <a:lstStyle/>
          <a:p>
            <a:r>
              <a:rPr lang="en-US" dirty="0"/>
              <a:t>Proceedings of the BRCEBE-ICEBE’17 Conference, Sibiu, Romania. Copyright © ULBS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30C7DFDA-4FD0-4F23-96AC-7522D2DE002B}" type="datetime1">
              <a:rPr lang="en-US" smtClean="0"/>
              <a:pPr/>
              <a:t>4/25/2023</a:t>
            </a:fld>
            <a:endParaRPr lang="en-US" dirty="0"/>
          </a:p>
        </p:txBody>
      </p:sp>
      <p:sp>
        <p:nvSpPr>
          <p:cNvPr id="20" name="Footer Placeholder 19"/>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0B15CCEF-788C-4196-842E-C2A92D500146}"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9B0838A-84BD-472F-9836-5CB972A0BCB6}" type="datetime1">
              <a:rPr lang="en-US" smtClean="0"/>
              <a:pPr/>
              <a:t>4/25/2023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15CCEF-788C-4196-842E-C2A92D50014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CC64396-4476-49A0-B786-289B193E7D1B}" type="datetime1">
              <a:rPr lang="en-US" smtClean="0"/>
              <a:pPr/>
              <a:t>4/25/2023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15CCEF-788C-4196-842E-C2A92D50014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770EFBF-24AF-4CAA-8941-8917A490E15A}" type="datetime1">
              <a:rPr lang="en-US" smtClean="0"/>
              <a:pPr/>
              <a:t>4/25/2023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15CCEF-788C-4196-842E-C2A92D50014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2EC3064-DF4E-4140-BA62-CB6DF6F47C4F}" type="datetime1">
              <a:rPr lang="en-US" smtClean="0"/>
              <a:pPr/>
              <a:t>4/25/2023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15CCEF-788C-4196-842E-C2A92D500146}"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3DEE543-6018-4F39-A9FD-5EA41835CD84}" type="datetime1">
              <a:rPr lang="en-US" smtClean="0"/>
              <a:pPr/>
              <a:t>4/25/2023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15CCEF-788C-4196-842E-C2A92D50014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684B106-BF9A-4C42-8A99-9593266364B6}" type="datetime1">
              <a:rPr lang="en-US" smtClean="0"/>
              <a:pPr/>
              <a:t>4/25/2023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B15CCEF-788C-4196-842E-C2A92D50014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8FE52777-A381-4FF7-A52E-F992D06C3766}" type="datetime1">
              <a:rPr lang="en-US" smtClean="0"/>
              <a:pPr/>
              <a:t>4/25/2023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B15CCEF-788C-4196-842E-C2A92D50014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Date Placeholder 1"/>
          <p:cNvSpPr>
            <a:spLocks noGrp="1"/>
          </p:cNvSpPr>
          <p:nvPr>
            <p:ph type="dt" sz="half" idx="10"/>
          </p:nvPr>
        </p:nvSpPr>
        <p:spPr/>
        <p:txBody>
          <a:bodyPr/>
          <a:lstStyle/>
          <a:p>
            <a:fld id="{383983BA-7153-495B-9929-BD7200890FAA}" type="datetime1">
              <a:rPr lang="en-US" smtClean="0"/>
              <a:pPr/>
              <a:t>4/25/2023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B15CCEF-788C-4196-842E-C2A92D500146}"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B3ABABF-7A0A-4CA4-AC44-42EBDC6436CA}" type="datetime1">
              <a:rPr lang="en-US" smtClean="0"/>
              <a:pPr/>
              <a:t>4/25/2023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15CCEF-788C-4196-842E-C2A92D50014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182D2408-8433-4927-B1DA-272FAD114301}" type="datetime1">
              <a:rPr lang="en-US" smtClean="0"/>
              <a:pPr/>
              <a:t>4/25/2023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15CCEF-788C-4196-842E-C2A92D500146}"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a:t>Click icon to add picture</a:t>
            </a:r>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2339DA4-4158-4436-BB2B-D09001333E51}" type="datetime1">
              <a:rPr lang="en-US" smtClean="0"/>
              <a:pPr/>
              <a:t>4/25/2023</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15CCEF-788C-4196-842E-C2A92D500146}"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12.emf"/><Relationship Id="rId4" Type="http://schemas.openxmlformats.org/officeDocument/2006/relationships/image" Target="../media/image11.emf"/></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90.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BB03ABA-C8F8-B92A-F8B1-A4AD2B38106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3608" y="3901661"/>
            <a:ext cx="1965813" cy="2956339"/>
          </a:xfrm>
          <a:prstGeom prst="rect">
            <a:avLst/>
          </a:prstGeom>
        </p:spPr>
      </p:pic>
      <p:sp>
        <p:nvSpPr>
          <p:cNvPr id="2" name="Title 1"/>
          <p:cNvSpPr>
            <a:spLocks noGrp="1"/>
          </p:cNvSpPr>
          <p:nvPr>
            <p:ph type="ctrTitle"/>
          </p:nvPr>
        </p:nvSpPr>
        <p:spPr>
          <a:xfrm>
            <a:off x="1187624" y="1222565"/>
            <a:ext cx="7772400" cy="1971650"/>
          </a:xfrm>
        </p:spPr>
        <p:txBody>
          <a:bodyPr>
            <a:normAutofit/>
          </a:bodyPr>
          <a:lstStyle/>
          <a:p>
            <a:pPr algn="ctr"/>
            <a:r>
              <a:rPr lang="de-DE" sz="3600" b="1" kern="0" dirty="0">
                <a:solidFill>
                  <a:schemeClr val="accent5">
                    <a:lumMod val="75000"/>
                  </a:schemeClr>
                </a:solidFill>
                <a:effectLst/>
                <a:ea typeface="Times New Roman" panose="02020603050405020304" pitchFamily="18" charset="0"/>
              </a:rPr>
              <a:t>AI, an essential tool for control process in food engineering education</a:t>
            </a:r>
            <a:endParaRPr lang="en-US" sz="3600" dirty="0">
              <a:solidFill>
                <a:schemeClr val="accent5">
                  <a:lumMod val="75000"/>
                </a:schemeClr>
              </a:solidFill>
            </a:endParaRPr>
          </a:p>
        </p:txBody>
      </p:sp>
      <p:sp>
        <p:nvSpPr>
          <p:cNvPr id="3" name="Subtitle 2"/>
          <p:cNvSpPr>
            <a:spLocks noGrp="1"/>
          </p:cNvSpPr>
          <p:nvPr>
            <p:ph type="subTitle" idx="1"/>
          </p:nvPr>
        </p:nvSpPr>
        <p:spPr>
          <a:xfrm>
            <a:off x="4380798" y="4437112"/>
            <a:ext cx="3431562" cy="576064"/>
          </a:xfrm>
        </p:spPr>
        <p:txBody>
          <a:bodyPr>
            <a:normAutofit/>
          </a:bodyPr>
          <a:lstStyle/>
          <a:p>
            <a:pPr algn="r"/>
            <a:r>
              <a:rPr lang="en-GB" sz="1400" b="1" dirty="0">
                <a:solidFill>
                  <a:schemeClr val="tx2">
                    <a:lumMod val="75000"/>
                  </a:schemeClr>
                </a:solidFill>
              </a:rPr>
              <a:t>Anca </a:t>
            </a:r>
            <a:r>
              <a:rPr lang="ro-RO" sz="1400" b="1" dirty="0">
                <a:solidFill>
                  <a:schemeClr val="tx2">
                    <a:lumMod val="75000"/>
                  </a:schemeClr>
                </a:solidFill>
              </a:rPr>
              <a:t>Ş</a:t>
            </a:r>
            <a:r>
              <a:rPr lang="en-GB" sz="1400" b="1" dirty="0" err="1">
                <a:solidFill>
                  <a:schemeClr val="tx2">
                    <a:lumMod val="75000"/>
                  </a:schemeClr>
                </a:solidFill>
              </a:rPr>
              <a:t>ipoş</a:t>
            </a:r>
            <a:endParaRPr lang="en-US" sz="1400" dirty="0">
              <a:solidFill>
                <a:schemeClr val="tx2">
                  <a:lumMod val="75000"/>
                </a:schemeClr>
              </a:solidFill>
            </a:endParaRPr>
          </a:p>
          <a:p>
            <a:pPr algn="r"/>
            <a:r>
              <a:rPr lang="en-GB" sz="1400" dirty="0">
                <a:solidFill>
                  <a:schemeClr val="tx2">
                    <a:lumMod val="75000"/>
                  </a:schemeClr>
                </a:solidFill>
              </a:rPr>
              <a:t> “Lucian Blaga” University of Sibiu</a:t>
            </a:r>
          </a:p>
        </p:txBody>
      </p:sp>
      <p:pic>
        <p:nvPicPr>
          <p:cNvPr id="4" name="Picture 1">
            <a:extLst>
              <a:ext uri="{FF2B5EF4-FFF2-40B4-BE49-F238E27FC236}">
                <a16:creationId xmlns:a16="http://schemas.microsoft.com/office/drawing/2014/main" id="{CF8BE529-0229-BBF0-C78D-4F8E4FC094F7}"/>
              </a:ext>
            </a:extLst>
          </p:cNvPr>
          <p:cNvPicPr/>
          <p:nvPr/>
        </p:nvPicPr>
        <p:blipFill>
          <a:blip r:embed="rId4"/>
          <a:stretch/>
        </p:blipFill>
        <p:spPr>
          <a:xfrm>
            <a:off x="0" y="0"/>
            <a:ext cx="9144000" cy="94826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CFCB38E-0638-CAD6-F9C2-9CD6EB61297C}"/>
              </a:ext>
            </a:extLst>
          </p:cNvPr>
          <p:cNvSpPr txBox="1"/>
          <p:nvPr/>
        </p:nvSpPr>
        <p:spPr>
          <a:xfrm>
            <a:off x="1127540" y="2077798"/>
            <a:ext cx="7897031" cy="1495218"/>
          </a:xfrm>
          <a:prstGeom prst="rect">
            <a:avLst/>
          </a:prstGeom>
          <a:noFill/>
        </p:spPr>
        <p:txBody>
          <a:bodyPr wrap="square">
            <a:spAutoFit/>
          </a:bodyPr>
          <a:lstStyle/>
          <a:p>
            <a:pPr algn="just">
              <a:lnSpc>
                <a:spcPct val="150000"/>
              </a:lnSpc>
              <a:spcAft>
                <a:spcPts val="800"/>
              </a:spcAft>
            </a:pPr>
            <a:r>
              <a:rPr lang="en-US" kern="0" dirty="0">
                <a:solidFill>
                  <a:schemeClr val="tx2">
                    <a:lumMod val="75000"/>
                  </a:schemeClr>
                </a:solidFill>
                <a:effectLst/>
                <a:latin typeface="+mj-lt"/>
                <a:ea typeface="Times New Roman" panose="02020603050405020304" pitchFamily="18" charset="0"/>
              </a:rPr>
              <a:t>- </a:t>
            </a:r>
            <a:r>
              <a:rPr lang="en-US" i="1" kern="0" dirty="0" err="1">
                <a:solidFill>
                  <a:schemeClr val="tx2">
                    <a:lumMod val="75000"/>
                  </a:schemeClr>
                </a:solidFill>
                <a:effectLst/>
                <a:latin typeface="+mj-lt"/>
                <a:ea typeface="Times New Roman" panose="02020603050405020304" pitchFamily="18" charset="0"/>
              </a:rPr>
              <a:t>Sumator</a:t>
            </a:r>
            <a:r>
              <a:rPr lang="en-US" i="1" kern="0" dirty="0">
                <a:solidFill>
                  <a:schemeClr val="tx2">
                    <a:lumMod val="75000"/>
                  </a:schemeClr>
                </a:solidFill>
                <a:effectLst/>
                <a:latin typeface="+mj-lt"/>
                <a:ea typeface="Times New Roman" panose="02020603050405020304" pitchFamily="18" charset="0"/>
              </a:rPr>
              <a:t> blocks </a:t>
            </a:r>
            <a:r>
              <a:rPr lang="en-US" kern="0" dirty="0">
                <a:solidFill>
                  <a:schemeClr val="tx2">
                    <a:lumMod val="75000"/>
                  </a:schemeClr>
                </a:solidFill>
                <a:effectLst/>
                <a:latin typeface="+mj-lt"/>
                <a:ea typeface="Times New Roman" panose="02020603050405020304" pitchFamily="18" charset="0"/>
              </a:rPr>
              <a:t>serve as follows: </a:t>
            </a:r>
            <a:endParaRPr lang="en-US" kern="100" dirty="0">
              <a:solidFill>
                <a:schemeClr val="tx2">
                  <a:lumMod val="75000"/>
                </a:schemeClr>
              </a:solidFill>
              <a:effectLst/>
              <a:latin typeface="+mj-lt"/>
              <a:ea typeface="Calibri" panose="020F0502020204030204" pitchFamily="34" charset="0"/>
            </a:endParaRPr>
          </a:p>
          <a:p>
            <a:pPr algn="just">
              <a:lnSpc>
                <a:spcPct val="150000"/>
              </a:lnSpc>
              <a:spcAft>
                <a:spcPts val="800"/>
              </a:spcAft>
            </a:pPr>
            <a:r>
              <a:rPr lang="en-US" kern="0" dirty="0">
                <a:solidFill>
                  <a:schemeClr val="tx2">
                    <a:lumMod val="75000"/>
                  </a:schemeClr>
                </a:solidFill>
                <a:effectLst/>
                <a:latin typeface="+mj-lt"/>
                <a:ea typeface="Times New Roman" panose="02020603050405020304" pitchFamily="18" charset="0"/>
              </a:rPr>
              <a:t>	- to polarize the transducer signal (addition the "live zero" at 2 mA c.c.); </a:t>
            </a:r>
            <a:endParaRPr lang="en-US" kern="100" dirty="0">
              <a:solidFill>
                <a:schemeClr val="tx2">
                  <a:lumMod val="75000"/>
                </a:schemeClr>
              </a:solidFill>
              <a:effectLst/>
              <a:latin typeface="+mj-lt"/>
              <a:ea typeface="Calibri" panose="020F0502020204030204" pitchFamily="34" charset="0"/>
            </a:endParaRPr>
          </a:p>
          <a:p>
            <a:pPr algn="just">
              <a:lnSpc>
                <a:spcPct val="150000"/>
              </a:lnSpc>
              <a:spcAft>
                <a:spcPts val="800"/>
              </a:spcAft>
            </a:pPr>
            <a:r>
              <a:rPr lang="en-US" kern="0" dirty="0">
                <a:solidFill>
                  <a:schemeClr val="tx2">
                    <a:lumMod val="75000"/>
                  </a:schemeClr>
                </a:solidFill>
                <a:effectLst/>
                <a:latin typeface="+mj-lt"/>
                <a:ea typeface="Times New Roman" panose="02020603050405020304" pitchFamily="18" charset="0"/>
              </a:rPr>
              <a:t>	- for the </a:t>
            </a:r>
            <a:r>
              <a:rPr lang="en-US" i="1" kern="0" dirty="0">
                <a:solidFill>
                  <a:schemeClr val="tx2">
                    <a:lumMod val="75000"/>
                  </a:schemeClr>
                </a:solidFill>
                <a:effectLst/>
                <a:latin typeface="+mj-lt"/>
                <a:ea typeface="Times New Roman" panose="02020603050405020304" pitchFamily="18" charset="0"/>
              </a:rPr>
              <a:t>comparator block</a:t>
            </a:r>
            <a:r>
              <a:rPr lang="en-US" kern="0" dirty="0">
                <a:solidFill>
                  <a:schemeClr val="tx2">
                    <a:lumMod val="75000"/>
                  </a:schemeClr>
                </a:solidFill>
                <a:effectLst/>
                <a:latin typeface="+mj-lt"/>
                <a:ea typeface="Times New Roman" panose="02020603050405020304" pitchFamily="18" charset="0"/>
              </a:rPr>
              <a:t>. </a:t>
            </a:r>
            <a:endParaRPr lang="en-US" kern="100" dirty="0">
              <a:solidFill>
                <a:schemeClr val="tx2">
                  <a:lumMod val="75000"/>
                </a:schemeClr>
              </a:solidFill>
              <a:effectLst/>
              <a:latin typeface="+mj-lt"/>
              <a:ea typeface="Calibri" panose="020F0502020204030204" pitchFamily="34" charset="0"/>
            </a:endParaRPr>
          </a:p>
        </p:txBody>
      </p:sp>
      <p:pic>
        <p:nvPicPr>
          <p:cNvPr id="7" name="Picture 1">
            <a:extLst>
              <a:ext uri="{FF2B5EF4-FFF2-40B4-BE49-F238E27FC236}">
                <a16:creationId xmlns:a16="http://schemas.microsoft.com/office/drawing/2014/main" id="{0B0A64D6-891D-E417-D125-9463E5BF652D}"/>
              </a:ext>
            </a:extLst>
          </p:cNvPr>
          <p:cNvPicPr/>
          <p:nvPr/>
        </p:nvPicPr>
        <p:blipFill>
          <a:blip r:embed="rId2"/>
          <a:stretch/>
        </p:blipFill>
        <p:spPr>
          <a:xfrm>
            <a:off x="0" y="0"/>
            <a:ext cx="9144000" cy="948265"/>
          </a:xfrm>
          <a:prstGeom prst="rect">
            <a:avLst/>
          </a:prstGeom>
        </p:spPr>
      </p:pic>
      <p:sp>
        <p:nvSpPr>
          <p:cNvPr id="8" name="Title 1">
            <a:extLst>
              <a:ext uri="{FF2B5EF4-FFF2-40B4-BE49-F238E27FC236}">
                <a16:creationId xmlns:a16="http://schemas.microsoft.com/office/drawing/2014/main" id="{84678D3E-7AE5-0EA7-A8E8-05750DB46BCB}"/>
              </a:ext>
            </a:extLst>
          </p:cNvPr>
          <p:cNvSpPr txBox="1">
            <a:spLocks/>
          </p:cNvSpPr>
          <p:nvPr/>
        </p:nvSpPr>
        <p:spPr>
          <a:xfrm>
            <a:off x="1189856" y="1484783"/>
            <a:ext cx="7772400" cy="502811"/>
          </a:xfrm>
          <a:prstGeom prst="rect">
            <a:avLst/>
          </a:prstGeom>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GB" sz="2400" b="1" dirty="0">
                <a:solidFill>
                  <a:schemeClr val="accent5">
                    <a:lumMod val="75000"/>
                  </a:schemeClr>
                </a:solidFill>
                <a:latin typeface="+mn-lt"/>
              </a:rPr>
              <a:t>Designing the block diagram in Simulink</a:t>
            </a:r>
            <a:endParaRPr lang="en-US" sz="2400" dirty="0">
              <a:solidFill>
                <a:schemeClr val="accent5">
                  <a:lumMod val="75000"/>
                </a:schemeClr>
              </a:solidFill>
              <a:latin typeface="+mn-lt"/>
            </a:endParaRPr>
          </a:p>
        </p:txBody>
      </p:sp>
      <p:sp>
        <p:nvSpPr>
          <p:cNvPr id="10" name="TextBox 9">
            <a:extLst>
              <a:ext uri="{FF2B5EF4-FFF2-40B4-BE49-F238E27FC236}">
                <a16:creationId xmlns:a16="http://schemas.microsoft.com/office/drawing/2014/main" id="{523314B2-FEC7-A3E0-38AD-D51AE93C68F9}"/>
              </a:ext>
            </a:extLst>
          </p:cNvPr>
          <p:cNvSpPr txBox="1"/>
          <p:nvPr/>
        </p:nvSpPr>
        <p:spPr>
          <a:xfrm>
            <a:off x="1189856" y="3744176"/>
            <a:ext cx="7772400" cy="1341008"/>
          </a:xfrm>
          <a:prstGeom prst="rect">
            <a:avLst/>
          </a:prstGeom>
          <a:noFill/>
        </p:spPr>
        <p:txBody>
          <a:bodyPr wrap="square">
            <a:spAutoFit/>
          </a:bodyPr>
          <a:lstStyle/>
          <a:p>
            <a:pPr algn="just">
              <a:lnSpc>
                <a:spcPct val="115000"/>
              </a:lnSpc>
              <a:spcAft>
                <a:spcPts val="800"/>
              </a:spcAft>
            </a:pPr>
            <a:r>
              <a:rPr lang="en-US" sz="1800" kern="0" dirty="0">
                <a:solidFill>
                  <a:schemeClr val="tx2">
                    <a:lumMod val="75000"/>
                  </a:schemeClr>
                </a:solidFill>
                <a:effectLst/>
                <a:ea typeface="Times New Roman" panose="02020603050405020304" pitchFamily="18" charset="0"/>
              </a:rPr>
              <a:t>- the </a:t>
            </a:r>
            <a:r>
              <a:rPr lang="en-US" sz="1800" i="1" kern="0" dirty="0">
                <a:solidFill>
                  <a:schemeClr val="tx2">
                    <a:lumMod val="75000"/>
                  </a:schemeClr>
                </a:solidFill>
                <a:effectLst/>
                <a:ea typeface="Times New Roman" panose="02020603050405020304" pitchFamily="18" charset="0"/>
              </a:rPr>
              <a:t>Saturation block</a:t>
            </a:r>
            <a:r>
              <a:rPr lang="en-US" sz="1800" kern="0" dirty="0">
                <a:solidFill>
                  <a:schemeClr val="tx2">
                    <a:lumMod val="75000"/>
                  </a:schemeClr>
                </a:solidFill>
                <a:effectLst/>
                <a:ea typeface="Times New Roman" panose="02020603050405020304" pitchFamily="18" charset="0"/>
              </a:rPr>
              <a:t> aims to limit the signal coming from the transducer, </a:t>
            </a:r>
            <a:r>
              <a:rPr lang="en-US" sz="1800" i="1" kern="0" dirty="0" err="1">
                <a:solidFill>
                  <a:schemeClr val="tx2">
                    <a:lumMod val="75000"/>
                  </a:schemeClr>
                </a:solidFill>
                <a:effectLst/>
                <a:ea typeface="Times New Roman" panose="02020603050405020304" pitchFamily="18" charset="0"/>
              </a:rPr>
              <a:t>x</a:t>
            </a:r>
            <a:r>
              <a:rPr lang="en-US" sz="1800" i="1" kern="0" baseline="-25000" dirty="0" err="1">
                <a:solidFill>
                  <a:schemeClr val="tx2">
                    <a:lumMod val="75000"/>
                  </a:schemeClr>
                </a:solidFill>
                <a:effectLst/>
                <a:ea typeface="Times New Roman" panose="02020603050405020304" pitchFamily="18" charset="0"/>
              </a:rPr>
              <a:t>r</a:t>
            </a:r>
            <a:r>
              <a:rPr lang="en-US" sz="1800" kern="0" dirty="0">
                <a:solidFill>
                  <a:schemeClr val="tx2">
                    <a:lumMod val="75000"/>
                  </a:schemeClr>
                </a:solidFill>
                <a:effectLst/>
                <a:ea typeface="Times New Roman" panose="02020603050405020304" pitchFamily="18" charset="0"/>
              </a:rPr>
              <a:t>(</a:t>
            </a:r>
            <a:r>
              <a:rPr lang="en-US" sz="1800" i="1" kern="0" dirty="0">
                <a:solidFill>
                  <a:schemeClr val="tx2">
                    <a:lumMod val="75000"/>
                  </a:schemeClr>
                </a:solidFill>
                <a:effectLst/>
                <a:ea typeface="Times New Roman" panose="02020603050405020304" pitchFamily="18" charset="0"/>
              </a:rPr>
              <a:t>t</a:t>
            </a:r>
            <a:r>
              <a:rPr lang="en-US" sz="1800" kern="0" dirty="0">
                <a:solidFill>
                  <a:schemeClr val="tx2">
                    <a:lumMod val="75000"/>
                  </a:schemeClr>
                </a:solidFill>
                <a:effectLst/>
                <a:ea typeface="Times New Roman" panose="02020603050405020304" pitchFamily="18" charset="0"/>
              </a:rPr>
              <a:t>), to the standardized values of the unified current signal [2...10 mA]. The minimum and maximum values have been set in the corresponding boxes: lower output limit and upper output limit. </a:t>
            </a:r>
            <a:endParaRPr lang="en-US" sz="1600" kern="100" dirty="0">
              <a:solidFill>
                <a:schemeClr val="tx2">
                  <a:lumMod val="75000"/>
                </a:schemeClr>
              </a:solidFill>
              <a:effectLst/>
              <a:ea typeface="Calibri" panose="020F0502020204030204" pitchFamily="34" charset="0"/>
            </a:endParaRP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84C43111-D5E8-CAF2-F143-726B00EBEF9F}"/>
                  </a:ext>
                </a:extLst>
              </p:cNvPr>
              <p:cNvSpPr txBox="1"/>
              <p:nvPr/>
            </p:nvSpPr>
            <p:spPr>
              <a:xfrm>
                <a:off x="1158697" y="5288106"/>
                <a:ext cx="7834715" cy="1370568"/>
              </a:xfrm>
              <a:prstGeom prst="rect">
                <a:avLst/>
              </a:prstGeom>
              <a:noFill/>
            </p:spPr>
            <p:txBody>
              <a:bodyPr wrap="square">
                <a:spAutoFit/>
              </a:bodyPr>
              <a:lstStyle/>
              <a:p>
                <a:pPr algn="just">
                  <a:lnSpc>
                    <a:spcPct val="115000"/>
                  </a:lnSpc>
                  <a:spcAft>
                    <a:spcPts val="800"/>
                  </a:spcAft>
                </a:pPr>
                <a:r>
                  <a:rPr lang="en-US" kern="0" dirty="0">
                    <a:solidFill>
                      <a:schemeClr val="tx2">
                        <a:lumMod val="75000"/>
                      </a:schemeClr>
                    </a:solidFill>
                    <a:effectLst/>
                    <a:latin typeface="+mj-lt"/>
                    <a:ea typeface="Times New Roman" panose="02020603050405020304" pitchFamily="18" charset="0"/>
                  </a:rPr>
                  <a:t>- the </a:t>
                </a:r>
                <a:r>
                  <a:rPr lang="en-US" i="1" kern="0" dirty="0">
                    <a:solidFill>
                      <a:schemeClr val="tx2">
                        <a:lumMod val="75000"/>
                      </a:schemeClr>
                    </a:solidFill>
                    <a:effectLst/>
                    <a:latin typeface="+mj-lt"/>
                    <a:ea typeface="Times New Roman" panose="02020603050405020304" pitchFamily="18" charset="0"/>
                  </a:rPr>
                  <a:t>MATLAB Function block</a:t>
                </a:r>
                <a:r>
                  <a:rPr lang="en-US" kern="0" dirty="0">
                    <a:solidFill>
                      <a:schemeClr val="tx2">
                        <a:lumMod val="75000"/>
                      </a:schemeClr>
                    </a:solidFill>
                    <a:effectLst/>
                    <a:latin typeface="+mj-lt"/>
                    <a:ea typeface="Times New Roman" panose="02020603050405020304" pitchFamily="18" charset="0"/>
                  </a:rPr>
                  <a:t> performs a conversion of the prescribed value from [%] to [mA] according to the relation:</a:t>
                </a:r>
                <a:endParaRPr lang="en-US" kern="100" dirty="0">
                  <a:solidFill>
                    <a:schemeClr val="tx2">
                      <a:lumMod val="75000"/>
                    </a:schemeClr>
                  </a:solidFill>
                  <a:effectLst/>
                  <a:latin typeface="+mj-lt"/>
                  <a:ea typeface="Calibri" panose="020F0502020204030204" pitchFamily="34" charset="0"/>
                </a:endParaRPr>
              </a:p>
              <a:p>
                <a:pPr algn="ctr">
                  <a:lnSpc>
                    <a:spcPct val="150000"/>
                  </a:lnSpc>
                  <a:spcAft>
                    <a:spcPts val="800"/>
                  </a:spcAft>
                </a:pPr>
                <a:r>
                  <a:rPr lang="ro-RO" kern="0" dirty="0">
                    <a:solidFill>
                      <a:schemeClr val="tx2">
                        <a:lumMod val="75000"/>
                      </a:schemeClr>
                    </a:solidFill>
                    <a:effectLst/>
                    <a:latin typeface="+mj-lt"/>
                    <a:ea typeface="Times New Roman" panose="02020603050405020304" pitchFamily="18" charset="0"/>
                  </a:rPr>
                  <a:t> </a:t>
                </a:r>
                <a14:m>
                  <m:oMath xmlns:m="http://schemas.openxmlformats.org/officeDocument/2006/math">
                    <m:sSub>
                      <m:sSubPr>
                        <m:ctrlPr>
                          <a:rPr lang="en-US" i="1" kern="0">
                            <a:solidFill>
                              <a:schemeClr val="tx2">
                                <a:lumMod val="75000"/>
                              </a:schemeClr>
                            </a:solidFill>
                            <a:effectLst/>
                            <a:latin typeface="Cambria Math" panose="02040503050406030204" pitchFamily="18" charset="0"/>
                            <a:ea typeface="Times New Roman" panose="02020603050405020304" pitchFamily="18" charset="0"/>
                          </a:rPr>
                        </m:ctrlPr>
                      </m:sSubPr>
                      <m:e>
                        <m:r>
                          <a:rPr lang="ro-RO" i="1" kern="0">
                            <a:solidFill>
                              <a:schemeClr val="tx2">
                                <a:lumMod val="75000"/>
                              </a:schemeClr>
                            </a:solidFill>
                            <a:effectLst/>
                            <a:latin typeface="Cambria Math" panose="02040503050406030204" pitchFamily="18" charset="0"/>
                            <a:ea typeface="Times New Roman" panose="02020603050405020304" pitchFamily="18" charset="0"/>
                          </a:rPr>
                          <m:t>𝑥</m:t>
                        </m:r>
                      </m:e>
                      <m:sub>
                        <m:r>
                          <a:rPr lang="ro-RO" i="1" kern="0">
                            <a:solidFill>
                              <a:schemeClr val="tx2">
                                <a:lumMod val="75000"/>
                              </a:schemeClr>
                            </a:solidFill>
                            <a:effectLst/>
                            <a:latin typeface="Cambria Math" panose="02040503050406030204" pitchFamily="18" charset="0"/>
                            <a:ea typeface="Times New Roman" panose="02020603050405020304" pitchFamily="18" charset="0"/>
                          </a:rPr>
                          <m:t>𝑟𝑒𝑓</m:t>
                        </m:r>
                        <m:d>
                          <m:dPr>
                            <m:begChr m:val="["/>
                            <m:endChr m:val="]"/>
                            <m:ctrlPr>
                              <a:rPr lang="en-US" i="1" kern="0">
                                <a:solidFill>
                                  <a:schemeClr val="tx2">
                                    <a:lumMod val="75000"/>
                                  </a:schemeClr>
                                </a:solidFill>
                                <a:effectLst/>
                                <a:latin typeface="Cambria Math" panose="02040503050406030204" pitchFamily="18" charset="0"/>
                                <a:ea typeface="Times New Roman" panose="02020603050405020304" pitchFamily="18" charset="0"/>
                              </a:rPr>
                            </m:ctrlPr>
                          </m:dPr>
                          <m:e>
                            <m:r>
                              <a:rPr lang="ro-RO" i="1" kern="0">
                                <a:solidFill>
                                  <a:schemeClr val="tx2">
                                    <a:lumMod val="75000"/>
                                  </a:schemeClr>
                                </a:solidFill>
                                <a:effectLst/>
                                <a:latin typeface="Cambria Math" panose="02040503050406030204" pitchFamily="18" charset="0"/>
                                <a:ea typeface="Times New Roman" panose="02020603050405020304" pitchFamily="18" charset="0"/>
                              </a:rPr>
                              <m:t>𝑚𝐴</m:t>
                            </m:r>
                          </m:e>
                        </m:d>
                      </m:sub>
                    </m:sSub>
                    <m:r>
                      <a:rPr lang="ro-RO" i="1" kern="0">
                        <a:solidFill>
                          <a:schemeClr val="tx2">
                            <a:lumMod val="75000"/>
                          </a:schemeClr>
                        </a:solidFill>
                        <a:effectLst/>
                        <a:latin typeface="Cambria Math" panose="02040503050406030204" pitchFamily="18" charset="0"/>
                        <a:ea typeface="Times New Roman" panose="02020603050405020304" pitchFamily="18" charset="0"/>
                      </a:rPr>
                      <m:t>=2+</m:t>
                    </m:r>
                    <m:f>
                      <m:fPr>
                        <m:ctrlPr>
                          <a:rPr lang="en-US" i="1" kern="0">
                            <a:solidFill>
                              <a:schemeClr val="tx2">
                                <a:lumMod val="75000"/>
                              </a:schemeClr>
                            </a:solidFill>
                            <a:effectLst/>
                            <a:latin typeface="Cambria Math" panose="02040503050406030204" pitchFamily="18" charset="0"/>
                            <a:ea typeface="Times New Roman" panose="02020603050405020304" pitchFamily="18" charset="0"/>
                          </a:rPr>
                        </m:ctrlPr>
                      </m:fPr>
                      <m:num>
                        <m:sSub>
                          <m:sSubPr>
                            <m:ctrlPr>
                              <a:rPr lang="en-US" i="1" kern="0">
                                <a:solidFill>
                                  <a:schemeClr val="tx2">
                                    <a:lumMod val="75000"/>
                                  </a:schemeClr>
                                </a:solidFill>
                                <a:effectLst/>
                                <a:latin typeface="Cambria Math" panose="02040503050406030204" pitchFamily="18" charset="0"/>
                                <a:ea typeface="Times New Roman" panose="02020603050405020304" pitchFamily="18" charset="0"/>
                              </a:rPr>
                            </m:ctrlPr>
                          </m:sSubPr>
                          <m:e>
                            <m:r>
                              <a:rPr lang="ro-RO" i="1" kern="0">
                                <a:solidFill>
                                  <a:schemeClr val="tx2">
                                    <a:lumMod val="75000"/>
                                  </a:schemeClr>
                                </a:solidFill>
                                <a:effectLst/>
                                <a:latin typeface="Cambria Math" panose="02040503050406030204" pitchFamily="18" charset="0"/>
                                <a:ea typeface="Times New Roman" panose="02020603050405020304" pitchFamily="18" charset="0"/>
                              </a:rPr>
                              <m:t>𝑥</m:t>
                            </m:r>
                          </m:e>
                          <m:sub>
                            <m:r>
                              <a:rPr lang="ro-RO" i="1" kern="0">
                                <a:solidFill>
                                  <a:schemeClr val="tx2">
                                    <a:lumMod val="75000"/>
                                  </a:schemeClr>
                                </a:solidFill>
                                <a:effectLst/>
                                <a:latin typeface="Cambria Math" panose="02040503050406030204" pitchFamily="18" charset="0"/>
                                <a:ea typeface="Times New Roman" panose="02020603050405020304" pitchFamily="18" charset="0"/>
                              </a:rPr>
                              <m:t>𝑟𝑒𝑓</m:t>
                            </m:r>
                            <m:d>
                              <m:dPr>
                                <m:begChr m:val="["/>
                                <m:endChr m:val="]"/>
                                <m:ctrlPr>
                                  <a:rPr lang="en-US" i="1" kern="0">
                                    <a:solidFill>
                                      <a:schemeClr val="tx2">
                                        <a:lumMod val="75000"/>
                                      </a:schemeClr>
                                    </a:solidFill>
                                    <a:effectLst/>
                                    <a:latin typeface="Cambria Math" panose="02040503050406030204" pitchFamily="18" charset="0"/>
                                    <a:ea typeface="Times New Roman" panose="02020603050405020304" pitchFamily="18" charset="0"/>
                                  </a:rPr>
                                </m:ctrlPr>
                              </m:dPr>
                              <m:e>
                                <m:r>
                                  <a:rPr lang="ro-RO" i="1" kern="0">
                                    <a:solidFill>
                                      <a:schemeClr val="tx2">
                                        <a:lumMod val="75000"/>
                                      </a:schemeClr>
                                    </a:solidFill>
                                    <a:effectLst/>
                                    <a:latin typeface="Cambria Math" panose="02040503050406030204" pitchFamily="18" charset="0"/>
                                    <a:ea typeface="Times New Roman" panose="02020603050405020304" pitchFamily="18" charset="0"/>
                                  </a:rPr>
                                  <m:t>%</m:t>
                                </m:r>
                              </m:e>
                            </m:d>
                          </m:sub>
                        </m:sSub>
                      </m:num>
                      <m:den>
                        <m:r>
                          <a:rPr lang="ro-RO" i="1" kern="0">
                            <a:solidFill>
                              <a:schemeClr val="tx2">
                                <a:lumMod val="75000"/>
                              </a:schemeClr>
                            </a:solidFill>
                            <a:effectLst/>
                            <a:latin typeface="Cambria Math" panose="02040503050406030204" pitchFamily="18" charset="0"/>
                            <a:ea typeface="Times New Roman" panose="02020603050405020304" pitchFamily="18" charset="0"/>
                          </a:rPr>
                          <m:t>100</m:t>
                        </m:r>
                      </m:den>
                    </m:f>
                    <m:r>
                      <a:rPr lang="ro-RO" i="1" kern="0">
                        <a:solidFill>
                          <a:schemeClr val="tx2">
                            <a:lumMod val="75000"/>
                          </a:schemeClr>
                        </a:solidFill>
                        <a:effectLst/>
                        <a:latin typeface="Cambria Math" panose="02040503050406030204" pitchFamily="18" charset="0"/>
                        <a:ea typeface="Times New Roman" panose="02020603050405020304" pitchFamily="18" charset="0"/>
                        <a:cs typeface="Cambria Math" panose="02040503050406030204" pitchFamily="18" charset="0"/>
                      </a:rPr>
                      <m:t>⋅</m:t>
                    </m:r>
                    <m:r>
                      <a:rPr lang="ro-RO" i="1" kern="0">
                        <a:solidFill>
                          <a:schemeClr val="tx2">
                            <a:lumMod val="75000"/>
                          </a:schemeClr>
                        </a:solidFill>
                        <a:effectLst/>
                        <a:latin typeface="Cambria Math" panose="02040503050406030204" pitchFamily="18" charset="0"/>
                        <a:ea typeface="Times New Roman" panose="02020603050405020304" pitchFamily="18" charset="0"/>
                      </a:rPr>
                      <m:t>8</m:t>
                    </m:r>
                  </m:oMath>
                </a14:m>
                <a:r>
                  <a:rPr lang="ro-RO" kern="0" dirty="0">
                    <a:solidFill>
                      <a:schemeClr val="tx2">
                        <a:lumMod val="75000"/>
                      </a:schemeClr>
                    </a:solidFill>
                    <a:effectLst/>
                    <a:latin typeface="+mj-lt"/>
                    <a:ea typeface="Times New Roman" panose="02020603050405020304" pitchFamily="18" charset="0"/>
                  </a:rPr>
                  <a:t>.</a:t>
                </a:r>
                <a:endParaRPr lang="en-US" kern="100" dirty="0">
                  <a:solidFill>
                    <a:schemeClr val="tx2">
                      <a:lumMod val="75000"/>
                    </a:schemeClr>
                  </a:solidFill>
                  <a:effectLst/>
                  <a:latin typeface="+mj-lt"/>
                  <a:ea typeface="Calibri" panose="020F0502020204030204" pitchFamily="34" charset="0"/>
                </a:endParaRPr>
              </a:p>
            </p:txBody>
          </p:sp>
        </mc:Choice>
        <mc:Fallback xmlns="">
          <p:sp>
            <p:nvSpPr>
              <p:cNvPr id="12" name="TextBox 11">
                <a:extLst>
                  <a:ext uri="{FF2B5EF4-FFF2-40B4-BE49-F238E27FC236}">
                    <a16:creationId xmlns:a16="http://schemas.microsoft.com/office/drawing/2014/main" id="{84C43111-D5E8-CAF2-F143-726B00EBEF9F}"/>
                  </a:ext>
                </a:extLst>
              </p:cNvPr>
              <p:cNvSpPr txBox="1">
                <a:spLocks noRot="1" noChangeAspect="1" noMove="1" noResize="1" noEditPoints="1" noAdjustHandles="1" noChangeArrowheads="1" noChangeShapeType="1" noTextEdit="1"/>
              </p:cNvSpPr>
              <p:nvPr/>
            </p:nvSpPr>
            <p:spPr>
              <a:xfrm>
                <a:off x="1158697" y="5288106"/>
                <a:ext cx="7834715" cy="1370568"/>
              </a:xfrm>
              <a:prstGeom prst="rect">
                <a:avLst/>
              </a:prstGeom>
              <a:blipFill>
                <a:blip r:embed="rId3"/>
                <a:stretch>
                  <a:fillRect l="-623" t="-889" r="-700" b="-1778"/>
                </a:stretch>
              </a:blipFill>
            </p:spPr>
            <p:txBody>
              <a:bodyPr/>
              <a:lstStyle/>
              <a:p>
                <a:r>
                  <a:rPr lang="en-US">
                    <a:noFill/>
                  </a:rPr>
                  <a:t> </a:t>
                </a:r>
              </a:p>
            </p:txBody>
          </p:sp>
        </mc:Fallback>
      </mc:AlternateContent>
    </p:spTree>
    <p:extLst>
      <p:ext uri="{BB962C8B-B14F-4D97-AF65-F5344CB8AC3E}">
        <p14:creationId xmlns:p14="http://schemas.microsoft.com/office/powerpoint/2010/main" val="1088304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a:extLst>
              <a:ext uri="{FF2B5EF4-FFF2-40B4-BE49-F238E27FC236}">
                <a16:creationId xmlns:a16="http://schemas.microsoft.com/office/drawing/2014/main" id="{AB989334-21E5-3F3B-3AF3-4CF9D3185E00}"/>
              </a:ext>
            </a:extLst>
          </p:cNvPr>
          <p:cNvPicPr/>
          <p:nvPr/>
        </p:nvPicPr>
        <p:blipFill>
          <a:blip r:embed="rId2"/>
          <a:stretch/>
        </p:blipFill>
        <p:spPr>
          <a:xfrm>
            <a:off x="0" y="0"/>
            <a:ext cx="9144000" cy="948265"/>
          </a:xfrm>
          <a:prstGeom prst="rect">
            <a:avLst/>
          </a:prstGeom>
        </p:spPr>
      </p:pic>
      <p:sp>
        <p:nvSpPr>
          <p:cNvPr id="6" name="Title 1">
            <a:extLst>
              <a:ext uri="{FF2B5EF4-FFF2-40B4-BE49-F238E27FC236}">
                <a16:creationId xmlns:a16="http://schemas.microsoft.com/office/drawing/2014/main" id="{E814E2C6-A79A-C181-4F9E-CC613CDFF4F7}"/>
              </a:ext>
            </a:extLst>
          </p:cNvPr>
          <p:cNvSpPr txBox="1">
            <a:spLocks/>
          </p:cNvSpPr>
          <p:nvPr/>
        </p:nvSpPr>
        <p:spPr>
          <a:xfrm>
            <a:off x="1189856" y="1484783"/>
            <a:ext cx="7772400" cy="502811"/>
          </a:xfrm>
          <a:prstGeom prst="rect">
            <a:avLst/>
          </a:prstGeom>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GB" sz="2400" b="1" dirty="0">
                <a:solidFill>
                  <a:schemeClr val="accent5">
                    <a:lumMod val="75000"/>
                  </a:schemeClr>
                </a:solidFill>
                <a:latin typeface="+mn-lt"/>
              </a:rPr>
              <a:t>Designing the block diagram in Simulink</a:t>
            </a:r>
            <a:endParaRPr lang="en-US" sz="2400" dirty="0">
              <a:solidFill>
                <a:schemeClr val="accent5">
                  <a:lumMod val="75000"/>
                </a:schemeClr>
              </a:solidFill>
              <a:latin typeface="+mn-lt"/>
            </a:endParaRPr>
          </a:p>
        </p:txBody>
      </p:sp>
      <p:sp>
        <p:nvSpPr>
          <p:cNvPr id="8" name="TextBox 7">
            <a:extLst>
              <a:ext uri="{FF2B5EF4-FFF2-40B4-BE49-F238E27FC236}">
                <a16:creationId xmlns:a16="http://schemas.microsoft.com/office/drawing/2014/main" id="{0668942A-3914-3024-D888-FFDC58316E20}"/>
              </a:ext>
            </a:extLst>
          </p:cNvPr>
          <p:cNvSpPr txBox="1"/>
          <p:nvPr/>
        </p:nvSpPr>
        <p:spPr>
          <a:xfrm>
            <a:off x="1115616" y="2204864"/>
            <a:ext cx="7920880" cy="3157211"/>
          </a:xfrm>
          <a:prstGeom prst="rect">
            <a:avLst/>
          </a:prstGeom>
          <a:noFill/>
        </p:spPr>
        <p:txBody>
          <a:bodyPr wrap="square">
            <a:spAutoFit/>
          </a:bodyPr>
          <a:lstStyle/>
          <a:p>
            <a:pPr algn="just">
              <a:lnSpc>
                <a:spcPct val="150000"/>
              </a:lnSpc>
              <a:spcAft>
                <a:spcPts val="800"/>
              </a:spcAft>
            </a:pPr>
            <a:r>
              <a:rPr lang="en-US" kern="0" dirty="0">
                <a:solidFill>
                  <a:srgbClr val="000000"/>
                </a:solidFill>
                <a:effectLst/>
                <a:ea typeface="Times New Roman" panose="02020603050405020304" pitchFamily="18" charset="0"/>
              </a:rPr>
              <a:t>- for </a:t>
            </a:r>
            <a:r>
              <a:rPr lang="en-US" i="1" kern="0" dirty="0" err="1">
                <a:solidFill>
                  <a:srgbClr val="000000"/>
                </a:solidFill>
                <a:effectLst/>
                <a:ea typeface="Times New Roman" panose="02020603050405020304" pitchFamily="18" charset="0"/>
              </a:rPr>
              <a:t>x</a:t>
            </a:r>
            <a:r>
              <a:rPr lang="en-US" i="1" kern="0" baseline="-25000" dirty="0" err="1">
                <a:solidFill>
                  <a:srgbClr val="000000"/>
                </a:solidFill>
                <a:effectLst/>
                <a:ea typeface="Times New Roman" panose="02020603050405020304" pitchFamily="18" charset="0"/>
              </a:rPr>
              <a:t>ref</a:t>
            </a:r>
            <a:r>
              <a:rPr lang="en-US" kern="0" dirty="0">
                <a:solidFill>
                  <a:srgbClr val="000000"/>
                </a:solidFill>
                <a:effectLst/>
                <a:ea typeface="Times New Roman" panose="02020603050405020304" pitchFamily="18" charset="0"/>
              </a:rPr>
              <a:t> a </a:t>
            </a:r>
            <a:r>
              <a:rPr lang="en-US" i="1" kern="0" dirty="0">
                <a:solidFill>
                  <a:srgbClr val="000000"/>
                </a:solidFill>
                <a:effectLst/>
                <a:ea typeface="Times New Roman" panose="02020603050405020304" pitchFamily="18" charset="0"/>
              </a:rPr>
              <a:t>constant block</a:t>
            </a:r>
            <a:r>
              <a:rPr lang="en-US" kern="0" dirty="0">
                <a:solidFill>
                  <a:srgbClr val="000000"/>
                </a:solidFill>
                <a:effectLst/>
                <a:ea typeface="Times New Roman" panose="02020603050405020304" pitchFamily="18" charset="0"/>
              </a:rPr>
              <a:t> was used; </a:t>
            </a:r>
            <a:endParaRPr lang="en-US" kern="100" dirty="0">
              <a:effectLst/>
              <a:ea typeface="Calibri" panose="020F0502020204030204" pitchFamily="34" charset="0"/>
            </a:endParaRPr>
          </a:p>
          <a:p>
            <a:pPr algn="just">
              <a:lnSpc>
                <a:spcPct val="150000"/>
              </a:lnSpc>
              <a:spcAft>
                <a:spcPts val="800"/>
              </a:spcAft>
            </a:pPr>
            <a:r>
              <a:rPr lang="en-US" kern="0" dirty="0">
                <a:solidFill>
                  <a:srgbClr val="000000"/>
                </a:solidFill>
                <a:effectLst/>
                <a:ea typeface="Times New Roman" panose="02020603050405020304" pitchFamily="18" charset="0"/>
              </a:rPr>
              <a:t>- for the graphical display, depending on the time, of the evolution of the different signals were used </a:t>
            </a:r>
            <a:r>
              <a:rPr lang="en-US" i="1" kern="0" dirty="0">
                <a:solidFill>
                  <a:srgbClr val="000000"/>
                </a:solidFill>
                <a:effectLst/>
                <a:ea typeface="Times New Roman" panose="02020603050405020304" pitchFamily="18" charset="0"/>
              </a:rPr>
              <a:t>Scope blocks</a:t>
            </a:r>
            <a:r>
              <a:rPr lang="en-US" kern="0" dirty="0">
                <a:solidFill>
                  <a:srgbClr val="000000"/>
                </a:solidFill>
                <a:effectLst/>
                <a:ea typeface="Times New Roman" panose="02020603050405020304" pitchFamily="18" charset="0"/>
              </a:rPr>
              <a:t>; </a:t>
            </a:r>
            <a:endParaRPr lang="en-US" kern="100" dirty="0">
              <a:effectLst/>
              <a:ea typeface="Calibri" panose="020F0502020204030204" pitchFamily="34" charset="0"/>
            </a:endParaRPr>
          </a:p>
          <a:p>
            <a:pPr>
              <a:lnSpc>
                <a:spcPct val="150000"/>
              </a:lnSpc>
            </a:pPr>
            <a:r>
              <a:rPr lang="en-US" kern="0" dirty="0">
                <a:effectLst/>
                <a:ea typeface="Times New Roman" panose="02020603050405020304" pitchFamily="18" charset="0"/>
              </a:rPr>
              <a:t>- for the step-type disturbance occurring at the initial concentration of the substrate was used </a:t>
            </a:r>
            <a:r>
              <a:rPr lang="en-US" i="1" kern="0" dirty="0">
                <a:effectLst/>
                <a:ea typeface="Times New Roman" panose="02020603050405020304" pitchFamily="18" charset="0"/>
              </a:rPr>
              <a:t>Step block</a:t>
            </a:r>
            <a:r>
              <a:rPr lang="en-US" kern="0" dirty="0">
                <a:effectLst/>
                <a:ea typeface="Times New Roman" panose="02020603050405020304" pitchFamily="18" charset="0"/>
              </a:rPr>
              <a:t>. In the property box were specified: the time moment of step time application, the initial value, and the final value of the disturbance step signal. </a:t>
            </a:r>
            <a:endParaRPr lang="en-US" dirty="0"/>
          </a:p>
        </p:txBody>
      </p:sp>
    </p:spTree>
    <p:extLst>
      <p:ext uri="{BB962C8B-B14F-4D97-AF65-F5344CB8AC3E}">
        <p14:creationId xmlns:p14="http://schemas.microsoft.com/office/powerpoint/2010/main" val="3951248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a:extLst>
              <a:ext uri="{FF2B5EF4-FFF2-40B4-BE49-F238E27FC236}">
                <a16:creationId xmlns:a16="http://schemas.microsoft.com/office/drawing/2014/main" id="{B67A4F75-A87B-4CA3-4030-609A801993BB}"/>
              </a:ext>
            </a:extLst>
          </p:cNvPr>
          <p:cNvPicPr/>
          <p:nvPr/>
        </p:nvPicPr>
        <p:blipFill>
          <a:blip r:embed="rId2"/>
          <a:stretch/>
        </p:blipFill>
        <p:spPr>
          <a:xfrm>
            <a:off x="0" y="0"/>
            <a:ext cx="9144000" cy="948265"/>
          </a:xfrm>
          <a:prstGeom prst="rect">
            <a:avLst/>
          </a:prstGeom>
        </p:spPr>
      </p:pic>
      <p:sp>
        <p:nvSpPr>
          <p:cNvPr id="6" name="Title 1">
            <a:extLst>
              <a:ext uri="{FF2B5EF4-FFF2-40B4-BE49-F238E27FC236}">
                <a16:creationId xmlns:a16="http://schemas.microsoft.com/office/drawing/2014/main" id="{33DE7B1A-79E1-CDBA-6C3C-9531A2502041}"/>
              </a:ext>
            </a:extLst>
          </p:cNvPr>
          <p:cNvSpPr txBox="1">
            <a:spLocks/>
          </p:cNvSpPr>
          <p:nvPr/>
        </p:nvSpPr>
        <p:spPr>
          <a:xfrm>
            <a:off x="1189856" y="1484783"/>
            <a:ext cx="7772400" cy="502811"/>
          </a:xfrm>
          <a:prstGeom prst="rect">
            <a:avLst/>
          </a:prstGeom>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GB" sz="2400" b="1" dirty="0">
                <a:solidFill>
                  <a:schemeClr val="accent5">
                    <a:lumMod val="75000"/>
                  </a:schemeClr>
                </a:solidFill>
                <a:latin typeface="+mn-lt"/>
              </a:rPr>
              <a:t>Designing the block diagram in Simulink</a:t>
            </a:r>
            <a:endParaRPr lang="en-US" sz="2400" dirty="0">
              <a:solidFill>
                <a:schemeClr val="accent5">
                  <a:lumMod val="75000"/>
                </a:schemeClr>
              </a:solidFill>
              <a:latin typeface="+mn-lt"/>
            </a:endParaRPr>
          </a:p>
        </p:txBody>
      </p:sp>
      <p:sp>
        <p:nvSpPr>
          <p:cNvPr id="8" name="TextBox 7">
            <a:extLst>
              <a:ext uri="{FF2B5EF4-FFF2-40B4-BE49-F238E27FC236}">
                <a16:creationId xmlns:a16="http://schemas.microsoft.com/office/drawing/2014/main" id="{334CC7F9-9EB7-DE40-83AC-62CC21A6EF24}"/>
              </a:ext>
            </a:extLst>
          </p:cNvPr>
          <p:cNvSpPr txBox="1"/>
          <p:nvPr/>
        </p:nvSpPr>
        <p:spPr>
          <a:xfrm>
            <a:off x="1115616" y="2252940"/>
            <a:ext cx="7920880" cy="2639120"/>
          </a:xfrm>
          <a:prstGeom prst="rect">
            <a:avLst/>
          </a:prstGeom>
          <a:noFill/>
        </p:spPr>
        <p:txBody>
          <a:bodyPr wrap="square">
            <a:spAutoFit/>
          </a:bodyPr>
          <a:lstStyle/>
          <a:p>
            <a:pPr algn="just">
              <a:lnSpc>
                <a:spcPct val="150000"/>
              </a:lnSpc>
              <a:spcAft>
                <a:spcPts val="800"/>
              </a:spcAft>
            </a:pPr>
            <a:r>
              <a:rPr lang="ro-RO" b="1" kern="0" dirty="0">
                <a:solidFill>
                  <a:srgbClr val="000000"/>
                </a:solidFill>
                <a:effectLst/>
                <a:latin typeface="+mj-lt"/>
                <a:ea typeface="Times New Roman" panose="02020603050405020304" pitchFamily="18" charset="0"/>
              </a:rPr>
              <a:t>5. </a:t>
            </a:r>
            <a:r>
              <a:rPr lang="en-US" kern="0" dirty="0">
                <a:solidFill>
                  <a:srgbClr val="000000"/>
                </a:solidFill>
                <a:effectLst/>
                <a:latin typeface="+mj-lt"/>
                <a:ea typeface="Times New Roman" panose="02020603050405020304" pitchFamily="18" charset="0"/>
              </a:rPr>
              <a:t>Using the </a:t>
            </a:r>
            <a:r>
              <a:rPr lang="en-GB" kern="0" dirty="0">
                <a:solidFill>
                  <a:srgbClr val="000000"/>
                </a:solidFill>
                <a:effectLst/>
                <a:latin typeface="+mj-lt"/>
                <a:ea typeface="Times New Roman" panose="02020603050405020304" pitchFamily="18" charset="0"/>
              </a:rPr>
              <a:t>control loop</a:t>
            </a:r>
            <a:r>
              <a:rPr lang="en-US" kern="0" dirty="0">
                <a:solidFill>
                  <a:srgbClr val="000000"/>
                </a:solidFill>
                <a:effectLst/>
                <a:latin typeface="+mj-lt"/>
                <a:ea typeface="Times New Roman" panose="02020603050405020304" pitchFamily="18" charset="0"/>
              </a:rPr>
              <a:t> simulator, the oscillation frequency band and the oscillation period were found using the process test method. Thus: </a:t>
            </a:r>
            <a:r>
              <a:rPr lang="en-US" i="1" kern="0" dirty="0" err="1">
                <a:solidFill>
                  <a:srgbClr val="000000"/>
                </a:solidFill>
                <a:effectLst/>
                <a:latin typeface="+mj-lt"/>
                <a:ea typeface="Times New Roman" panose="02020603050405020304" pitchFamily="18" charset="0"/>
              </a:rPr>
              <a:t>BP</a:t>
            </a:r>
            <a:r>
              <a:rPr lang="en-US" i="1" kern="0" baseline="-25000" dirty="0" err="1">
                <a:solidFill>
                  <a:srgbClr val="000000"/>
                </a:solidFill>
                <a:effectLst/>
                <a:latin typeface="+mj-lt"/>
                <a:ea typeface="Times New Roman" panose="02020603050405020304" pitchFamily="18" charset="0"/>
              </a:rPr>
              <a:t>osc</a:t>
            </a:r>
            <a:r>
              <a:rPr lang="en-US" kern="0" dirty="0">
                <a:solidFill>
                  <a:srgbClr val="000000"/>
                </a:solidFill>
                <a:effectLst/>
                <a:latin typeface="+mj-lt"/>
                <a:ea typeface="Times New Roman" panose="02020603050405020304" pitchFamily="18" charset="0"/>
              </a:rPr>
              <a:t>= 100/72=1.38% and </a:t>
            </a:r>
            <a:r>
              <a:rPr lang="en-US" i="1" kern="0" dirty="0" err="1">
                <a:solidFill>
                  <a:srgbClr val="000000"/>
                </a:solidFill>
                <a:effectLst/>
                <a:latin typeface="+mj-lt"/>
                <a:ea typeface="Times New Roman" panose="02020603050405020304" pitchFamily="18" charset="0"/>
              </a:rPr>
              <a:t>T</a:t>
            </a:r>
            <a:r>
              <a:rPr lang="en-US" i="1" kern="0" baseline="-25000" dirty="0" err="1">
                <a:solidFill>
                  <a:srgbClr val="000000"/>
                </a:solidFill>
                <a:effectLst/>
                <a:latin typeface="+mj-lt"/>
                <a:ea typeface="Times New Roman" panose="02020603050405020304" pitchFamily="18" charset="0"/>
              </a:rPr>
              <a:t>osc</a:t>
            </a:r>
            <a:r>
              <a:rPr lang="en-US" kern="0" dirty="0">
                <a:solidFill>
                  <a:srgbClr val="000000"/>
                </a:solidFill>
                <a:effectLst/>
                <a:latin typeface="+mj-lt"/>
                <a:ea typeface="Times New Roman" panose="02020603050405020304" pitchFamily="18" charset="0"/>
              </a:rPr>
              <a:t>=0.4 min. </a:t>
            </a:r>
            <a:endParaRPr lang="en-US" kern="100" dirty="0">
              <a:effectLst/>
              <a:latin typeface="+mj-lt"/>
              <a:ea typeface="Calibri" panose="020F0502020204030204" pitchFamily="34" charset="0"/>
            </a:endParaRPr>
          </a:p>
          <a:p>
            <a:pPr algn="just">
              <a:lnSpc>
                <a:spcPct val="150000"/>
              </a:lnSpc>
              <a:spcAft>
                <a:spcPts val="800"/>
              </a:spcAft>
            </a:pPr>
            <a:r>
              <a:rPr lang="en-US" kern="0" dirty="0">
                <a:solidFill>
                  <a:srgbClr val="000000"/>
                </a:solidFill>
                <a:effectLst/>
                <a:latin typeface="+mj-lt"/>
                <a:ea typeface="Times New Roman" panose="02020603050405020304" pitchFamily="18" charset="0"/>
              </a:rPr>
              <a:t>It was then proceeded to the optimal granting of the controller parameters using the Ziegler and Nichols method according to the values of the controller parameters in the table below:</a:t>
            </a:r>
            <a:endParaRPr lang="en-US" kern="100" dirty="0">
              <a:effectLst/>
              <a:latin typeface="+mj-lt"/>
              <a:ea typeface="Calibri" panose="020F0502020204030204" pitchFamily="34" charset="0"/>
            </a:endParaRPr>
          </a:p>
        </p:txBody>
      </p:sp>
      <p:graphicFrame>
        <p:nvGraphicFramePr>
          <p:cNvPr id="9" name="Table 8">
            <a:extLst>
              <a:ext uri="{FF2B5EF4-FFF2-40B4-BE49-F238E27FC236}">
                <a16:creationId xmlns:a16="http://schemas.microsoft.com/office/drawing/2014/main" id="{C501929C-5DEA-71EF-9C4A-06575568B723}"/>
              </a:ext>
            </a:extLst>
          </p:cNvPr>
          <p:cNvGraphicFramePr>
            <a:graphicFrameLocks noGrp="1"/>
          </p:cNvGraphicFramePr>
          <p:nvPr>
            <p:extLst>
              <p:ext uri="{D42A27DB-BD31-4B8C-83A1-F6EECF244321}">
                <p14:modId xmlns:p14="http://schemas.microsoft.com/office/powerpoint/2010/main" val="3289725752"/>
              </p:ext>
            </p:extLst>
          </p:nvPr>
        </p:nvGraphicFramePr>
        <p:xfrm>
          <a:off x="2889639" y="5013176"/>
          <a:ext cx="4166994" cy="1420268"/>
        </p:xfrm>
        <a:graphic>
          <a:graphicData uri="http://schemas.openxmlformats.org/drawingml/2006/table">
            <a:tbl>
              <a:tblPr/>
              <a:tblGrid>
                <a:gridCol w="904791">
                  <a:extLst>
                    <a:ext uri="{9D8B030D-6E8A-4147-A177-3AD203B41FA5}">
                      <a16:colId xmlns:a16="http://schemas.microsoft.com/office/drawing/2014/main" val="20000"/>
                    </a:ext>
                  </a:extLst>
                </a:gridCol>
                <a:gridCol w="1044093">
                  <a:extLst>
                    <a:ext uri="{9D8B030D-6E8A-4147-A177-3AD203B41FA5}">
                      <a16:colId xmlns:a16="http://schemas.microsoft.com/office/drawing/2014/main" val="20001"/>
                    </a:ext>
                  </a:extLst>
                </a:gridCol>
                <a:gridCol w="1109055">
                  <a:extLst>
                    <a:ext uri="{9D8B030D-6E8A-4147-A177-3AD203B41FA5}">
                      <a16:colId xmlns:a16="http://schemas.microsoft.com/office/drawing/2014/main" val="20002"/>
                    </a:ext>
                  </a:extLst>
                </a:gridCol>
                <a:gridCol w="1109055">
                  <a:extLst>
                    <a:ext uri="{9D8B030D-6E8A-4147-A177-3AD203B41FA5}">
                      <a16:colId xmlns:a16="http://schemas.microsoft.com/office/drawing/2014/main" val="20003"/>
                    </a:ext>
                  </a:extLst>
                </a:gridCol>
              </a:tblGrid>
              <a:tr h="238317">
                <a:tc rowSpan="2">
                  <a:txBody>
                    <a:bodyPr/>
                    <a:lstStyle/>
                    <a:p>
                      <a:pPr algn="ctr">
                        <a:lnSpc>
                          <a:spcPct val="150000"/>
                        </a:lnSpc>
                        <a:spcAft>
                          <a:spcPts val="0"/>
                        </a:spcAft>
                        <a:tabLst>
                          <a:tab pos="540385" algn="l"/>
                          <a:tab pos="457200" algn="l"/>
                        </a:tabLst>
                      </a:pPr>
                      <a:r>
                        <a:rPr lang="ro-RO" sz="1000" b="1" dirty="0">
                          <a:solidFill>
                            <a:schemeClr val="tx1"/>
                          </a:solidFill>
                          <a:latin typeface="+mn-lt"/>
                          <a:ea typeface="Times New Roman"/>
                        </a:rPr>
                        <a:t>Optimal controller parameter</a:t>
                      </a:r>
                      <a:endParaRPr lang="en-US" sz="100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50000"/>
                        </a:lnSpc>
                        <a:spcAft>
                          <a:spcPts val="0"/>
                        </a:spcAft>
                        <a:tabLst>
                          <a:tab pos="540385" algn="l"/>
                          <a:tab pos="457200" algn="l"/>
                        </a:tabLst>
                      </a:pPr>
                      <a:r>
                        <a:rPr lang="ro-RO" sz="1000" b="1" dirty="0">
                          <a:solidFill>
                            <a:schemeClr val="tx1"/>
                          </a:solidFill>
                          <a:latin typeface="+mn-lt"/>
                          <a:ea typeface="Times New Roman"/>
                        </a:rPr>
                        <a:t>Controller structure</a:t>
                      </a:r>
                      <a:endParaRPr lang="en-US" sz="100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09369">
                <a:tc vMerge="1">
                  <a:txBody>
                    <a:bodyPr/>
                    <a:lstStyle/>
                    <a:p>
                      <a:endParaRPr lang="en-US"/>
                    </a:p>
                  </a:txBody>
                  <a:tcPr/>
                </a:tc>
                <a:tc>
                  <a:txBody>
                    <a:bodyPr/>
                    <a:lstStyle/>
                    <a:p>
                      <a:pPr algn="ctr">
                        <a:lnSpc>
                          <a:spcPct val="150000"/>
                        </a:lnSpc>
                        <a:spcAft>
                          <a:spcPts val="0"/>
                        </a:spcAft>
                        <a:tabLst>
                          <a:tab pos="540385" algn="l"/>
                          <a:tab pos="457200" algn="l"/>
                        </a:tabLst>
                      </a:pPr>
                      <a:r>
                        <a:rPr lang="ro-RO" sz="1000" b="1" i="1" dirty="0">
                          <a:solidFill>
                            <a:schemeClr val="tx1"/>
                          </a:solidFill>
                          <a:latin typeface="+mn-lt"/>
                          <a:ea typeface="Times New Roman"/>
                        </a:rPr>
                        <a:t>P</a:t>
                      </a:r>
                      <a:endParaRPr lang="en-US" sz="100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540385" algn="l"/>
                          <a:tab pos="457200" algn="l"/>
                        </a:tabLst>
                      </a:pPr>
                      <a:r>
                        <a:rPr lang="ro-RO" sz="1000" b="1" i="1" dirty="0">
                          <a:solidFill>
                            <a:schemeClr val="tx1"/>
                          </a:solidFill>
                          <a:latin typeface="+mn-lt"/>
                          <a:ea typeface="Times New Roman"/>
                        </a:rPr>
                        <a:t>PI</a:t>
                      </a:r>
                      <a:endParaRPr lang="en-US" sz="100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540385" algn="l"/>
                          <a:tab pos="457200" algn="l"/>
                        </a:tabLst>
                      </a:pPr>
                      <a:r>
                        <a:rPr lang="ro-RO" sz="1000" b="1" i="1">
                          <a:solidFill>
                            <a:schemeClr val="tx1"/>
                          </a:solidFill>
                          <a:latin typeface="+mn-lt"/>
                          <a:ea typeface="Times New Roman"/>
                        </a:rPr>
                        <a:t>PID</a:t>
                      </a:r>
                      <a:endParaRPr lang="en-US" sz="100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4194">
                <a:tc>
                  <a:txBody>
                    <a:bodyPr/>
                    <a:lstStyle/>
                    <a:p>
                      <a:pPr algn="ctr">
                        <a:lnSpc>
                          <a:spcPct val="150000"/>
                        </a:lnSpc>
                        <a:spcAft>
                          <a:spcPts val="0"/>
                        </a:spcAft>
                        <a:tabLst>
                          <a:tab pos="540385" algn="l"/>
                          <a:tab pos="457200" algn="l"/>
                        </a:tabLst>
                      </a:pPr>
                      <a:r>
                        <a:rPr lang="ro-RO" sz="1000" b="1" i="1">
                          <a:solidFill>
                            <a:schemeClr val="tx1"/>
                          </a:solidFill>
                          <a:latin typeface="+mn-lt"/>
                          <a:ea typeface="Times New Roman"/>
                        </a:rPr>
                        <a:t>PB</a:t>
                      </a:r>
                      <a:r>
                        <a:rPr lang="ro-RO" sz="1000">
                          <a:solidFill>
                            <a:schemeClr val="tx1"/>
                          </a:solidFill>
                          <a:latin typeface="+mn-lt"/>
                          <a:ea typeface="Times New Roman"/>
                        </a:rPr>
                        <a:t> [%]</a:t>
                      </a:r>
                      <a:endParaRPr lang="en-US" sz="100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540385" algn="l"/>
                          <a:tab pos="457200" algn="l"/>
                        </a:tabLst>
                      </a:pPr>
                      <a:r>
                        <a:rPr lang="ro-RO" sz="1000">
                          <a:solidFill>
                            <a:schemeClr val="tx1"/>
                          </a:solidFill>
                          <a:latin typeface="+mn-lt"/>
                          <a:ea typeface="Times New Roman"/>
                        </a:rPr>
                        <a:t>2.76</a:t>
                      </a:r>
                      <a:endParaRPr lang="en-US" sz="100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540385" algn="l"/>
                          <a:tab pos="457200" algn="l"/>
                        </a:tabLst>
                      </a:pPr>
                      <a:r>
                        <a:rPr lang="ro-RO" sz="1000">
                          <a:solidFill>
                            <a:schemeClr val="tx1"/>
                          </a:solidFill>
                          <a:latin typeface="+mn-lt"/>
                          <a:ea typeface="Times New Roman"/>
                        </a:rPr>
                        <a:t>3.04</a:t>
                      </a:r>
                      <a:endParaRPr lang="en-US" sz="100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540385" algn="l"/>
                          <a:tab pos="457200" algn="l"/>
                        </a:tabLst>
                      </a:pPr>
                      <a:r>
                        <a:rPr lang="ro-RO" sz="1000">
                          <a:solidFill>
                            <a:schemeClr val="tx1"/>
                          </a:solidFill>
                          <a:latin typeface="+mn-lt"/>
                          <a:ea typeface="Times New Roman"/>
                        </a:rPr>
                        <a:t>2.346</a:t>
                      </a:r>
                      <a:endParaRPr lang="en-US" sz="100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24194">
                <a:tc>
                  <a:txBody>
                    <a:bodyPr/>
                    <a:lstStyle/>
                    <a:p>
                      <a:pPr algn="ctr">
                        <a:lnSpc>
                          <a:spcPct val="150000"/>
                        </a:lnSpc>
                        <a:spcAft>
                          <a:spcPts val="0"/>
                        </a:spcAft>
                        <a:tabLst>
                          <a:tab pos="540385" algn="l"/>
                          <a:tab pos="457200" algn="l"/>
                        </a:tabLst>
                      </a:pPr>
                      <a:r>
                        <a:rPr lang="ro-RO" sz="1000" b="1" i="1">
                          <a:solidFill>
                            <a:schemeClr val="tx1"/>
                          </a:solidFill>
                          <a:latin typeface="+mn-lt"/>
                          <a:ea typeface="Times New Roman"/>
                        </a:rPr>
                        <a:t>T</a:t>
                      </a:r>
                      <a:r>
                        <a:rPr lang="ro-RO" sz="1000" b="1" i="1" baseline="-25000">
                          <a:solidFill>
                            <a:schemeClr val="tx1"/>
                          </a:solidFill>
                          <a:latin typeface="+mn-lt"/>
                          <a:ea typeface="Times New Roman"/>
                        </a:rPr>
                        <a:t>i</a:t>
                      </a:r>
                      <a:r>
                        <a:rPr lang="ro-RO" sz="1000" b="1">
                          <a:solidFill>
                            <a:schemeClr val="tx1"/>
                          </a:solidFill>
                          <a:latin typeface="+mn-lt"/>
                          <a:ea typeface="Times New Roman"/>
                        </a:rPr>
                        <a:t> </a:t>
                      </a:r>
                      <a:r>
                        <a:rPr lang="ro-RO" sz="1000">
                          <a:solidFill>
                            <a:schemeClr val="tx1"/>
                          </a:solidFill>
                          <a:latin typeface="+mn-lt"/>
                          <a:ea typeface="Times New Roman"/>
                        </a:rPr>
                        <a:t>[min]</a:t>
                      </a:r>
                      <a:endParaRPr lang="en-US" sz="100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540385" algn="l"/>
                          <a:tab pos="457200" algn="l"/>
                        </a:tabLst>
                      </a:pPr>
                      <a:r>
                        <a:rPr lang="ro-RO" sz="1000">
                          <a:solidFill>
                            <a:schemeClr val="tx1"/>
                          </a:solidFill>
                          <a:latin typeface="+mn-lt"/>
                          <a:ea typeface="Times New Roman"/>
                        </a:rPr>
                        <a:t>-</a:t>
                      </a:r>
                      <a:endParaRPr lang="en-US" sz="100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540385" algn="l"/>
                          <a:tab pos="457200" algn="l"/>
                        </a:tabLst>
                      </a:pPr>
                      <a:r>
                        <a:rPr lang="ro-RO" sz="1000">
                          <a:solidFill>
                            <a:schemeClr val="tx1"/>
                          </a:solidFill>
                          <a:latin typeface="+mn-lt"/>
                          <a:ea typeface="Times New Roman"/>
                        </a:rPr>
                        <a:t>0.332</a:t>
                      </a:r>
                      <a:endParaRPr lang="en-US" sz="100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540385" algn="l"/>
                          <a:tab pos="457200" algn="l"/>
                        </a:tabLst>
                      </a:pPr>
                      <a:r>
                        <a:rPr lang="ro-RO" sz="1000">
                          <a:solidFill>
                            <a:schemeClr val="tx1"/>
                          </a:solidFill>
                          <a:latin typeface="+mn-lt"/>
                          <a:ea typeface="Times New Roman"/>
                        </a:rPr>
                        <a:t>0.2</a:t>
                      </a:r>
                      <a:endParaRPr lang="en-US" sz="100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4194">
                <a:tc>
                  <a:txBody>
                    <a:bodyPr/>
                    <a:lstStyle/>
                    <a:p>
                      <a:pPr algn="ctr">
                        <a:lnSpc>
                          <a:spcPct val="150000"/>
                        </a:lnSpc>
                        <a:spcAft>
                          <a:spcPts val="0"/>
                        </a:spcAft>
                        <a:tabLst>
                          <a:tab pos="540385" algn="l"/>
                          <a:tab pos="457200" algn="l"/>
                        </a:tabLst>
                      </a:pPr>
                      <a:r>
                        <a:rPr lang="ro-RO" sz="1000" b="1" i="1">
                          <a:solidFill>
                            <a:schemeClr val="tx1"/>
                          </a:solidFill>
                          <a:latin typeface="+mn-lt"/>
                          <a:ea typeface="Times New Roman"/>
                        </a:rPr>
                        <a:t>T</a:t>
                      </a:r>
                      <a:r>
                        <a:rPr lang="ro-RO" sz="1000" b="1" i="1" baseline="-25000">
                          <a:solidFill>
                            <a:schemeClr val="tx1"/>
                          </a:solidFill>
                          <a:latin typeface="+mn-lt"/>
                          <a:ea typeface="Times New Roman"/>
                        </a:rPr>
                        <a:t>d</a:t>
                      </a:r>
                      <a:r>
                        <a:rPr lang="ro-RO" sz="1000">
                          <a:solidFill>
                            <a:schemeClr val="tx1"/>
                          </a:solidFill>
                          <a:latin typeface="+mn-lt"/>
                          <a:ea typeface="Times New Roman"/>
                        </a:rPr>
                        <a:t> [min]</a:t>
                      </a:r>
                      <a:endParaRPr lang="en-US" sz="100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540385" algn="l"/>
                          <a:tab pos="457200" algn="l"/>
                        </a:tabLst>
                      </a:pPr>
                      <a:r>
                        <a:rPr lang="ro-RO" sz="1000" dirty="0">
                          <a:solidFill>
                            <a:schemeClr val="tx1"/>
                          </a:solidFill>
                          <a:latin typeface="+mn-lt"/>
                          <a:ea typeface="Times New Roman"/>
                        </a:rPr>
                        <a:t>-</a:t>
                      </a:r>
                      <a:endParaRPr lang="en-US" sz="100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540385" algn="l"/>
                          <a:tab pos="457200" algn="l"/>
                        </a:tabLst>
                      </a:pPr>
                      <a:r>
                        <a:rPr lang="ro-RO" sz="1000">
                          <a:solidFill>
                            <a:schemeClr val="tx1"/>
                          </a:solidFill>
                          <a:latin typeface="+mn-lt"/>
                          <a:ea typeface="Times New Roman"/>
                        </a:rPr>
                        <a:t>-</a:t>
                      </a:r>
                      <a:endParaRPr lang="en-US" sz="100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540385" algn="l"/>
                          <a:tab pos="457200" algn="l"/>
                        </a:tabLst>
                      </a:pPr>
                      <a:r>
                        <a:rPr lang="ro-RO" sz="1000" dirty="0">
                          <a:solidFill>
                            <a:schemeClr val="tx1"/>
                          </a:solidFill>
                          <a:latin typeface="+mn-lt"/>
                          <a:ea typeface="Times New Roman"/>
                        </a:rPr>
                        <a:t>0.048</a:t>
                      </a:r>
                      <a:endParaRPr lang="en-US" sz="100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635687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1321222" y="1543481"/>
            <a:ext cx="7632848" cy="835796"/>
          </a:xfrm>
        </p:spPr>
        <p:txBody>
          <a:bodyPr>
            <a:noAutofit/>
          </a:bodyPr>
          <a:lstStyle/>
          <a:p>
            <a:pPr algn="just">
              <a:lnSpc>
                <a:spcPct val="150000"/>
              </a:lnSpc>
            </a:pPr>
            <a:r>
              <a:rPr lang="de-DE" sz="1800" dirty="0">
                <a:solidFill>
                  <a:schemeClr val="tx2">
                    <a:lumMod val="75000"/>
                  </a:schemeClr>
                </a:solidFill>
              </a:rPr>
              <a:t>The behavior of the control loop in the three cases of optimal setting are given in figure 5.</a:t>
            </a:r>
            <a:endParaRPr lang="en-US" sz="1800" dirty="0">
              <a:solidFill>
                <a:schemeClr val="tx2">
                  <a:lumMod val="75000"/>
                </a:schemeClr>
              </a:solidFill>
            </a:endParaRPr>
          </a:p>
          <a:p>
            <a:endParaRPr lang="en-US" sz="1800" dirty="0"/>
          </a:p>
        </p:txBody>
      </p:sp>
      <p:grpSp>
        <p:nvGrpSpPr>
          <p:cNvPr id="20" name="Group 19"/>
          <p:cNvGrpSpPr/>
          <p:nvPr/>
        </p:nvGrpSpPr>
        <p:grpSpPr>
          <a:xfrm>
            <a:off x="1155414" y="2640186"/>
            <a:ext cx="3359506" cy="1672488"/>
            <a:chOff x="1155414" y="2206977"/>
            <a:chExt cx="3359506" cy="1672488"/>
          </a:xfrm>
        </p:grpSpPr>
        <p:sp>
          <p:nvSpPr>
            <p:cNvPr id="29699" name="Text Box 3"/>
            <p:cNvSpPr txBox="1">
              <a:spLocks noChangeArrowheads="1"/>
            </p:cNvSpPr>
            <p:nvPr/>
          </p:nvSpPr>
          <p:spPr bwMode="auto">
            <a:xfrm>
              <a:off x="3563888" y="3573016"/>
              <a:ext cx="951032" cy="3064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000" b="0" i="0" u="none" strike="noStrike" cap="none" normalizeH="0" baseline="0" dirty="0">
                  <a:ln>
                    <a:noFill/>
                  </a:ln>
                  <a:solidFill>
                    <a:schemeClr val="tx1"/>
                  </a:solidFill>
                  <a:effectLst/>
                  <a:latin typeface="Calibri" pitchFamily="34" charset="0"/>
                  <a:cs typeface="Arial" pitchFamily="34" charset="0"/>
                </a:rPr>
                <a:t>Time [min]</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9700" name="Text Box 4"/>
            <p:cNvSpPr txBox="1">
              <a:spLocks noChangeArrowheads="1"/>
            </p:cNvSpPr>
            <p:nvPr/>
          </p:nvSpPr>
          <p:spPr bwMode="auto">
            <a:xfrm>
              <a:off x="1155414" y="2206977"/>
              <a:ext cx="415863" cy="1345559"/>
            </a:xfrm>
            <a:prstGeom prst="rect">
              <a:avLst/>
            </a:prstGeom>
            <a:noFill/>
            <a:ln w="9525">
              <a:noFill/>
              <a:miter lim="800000"/>
              <a:headEnd/>
              <a:tailEnd/>
            </a:ln>
          </p:spPr>
          <p:txBody>
            <a:bodyPr vert="vert270"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000" b="0" i="1" u="none" strike="noStrike" cap="none" normalizeH="0" baseline="0" dirty="0">
                  <a:ln>
                    <a:noFill/>
                  </a:ln>
                  <a:solidFill>
                    <a:schemeClr val="tx1"/>
                  </a:solidFill>
                  <a:effectLst/>
                  <a:latin typeface="Calibri" pitchFamily="34" charset="0"/>
                  <a:cs typeface="Arial" pitchFamily="34" charset="0"/>
                </a:rPr>
                <a:t>S</a:t>
              </a:r>
              <a:r>
                <a:rPr kumimoji="0" lang="ro-RO" sz="1000" b="0" i="0" u="none" strike="noStrike" cap="none" normalizeH="0" baseline="0" dirty="0">
                  <a:ln>
                    <a:noFill/>
                  </a:ln>
                  <a:solidFill>
                    <a:schemeClr val="tx1"/>
                  </a:solidFill>
                  <a:effectLst/>
                  <a:latin typeface="Calibri" pitchFamily="34" charset="0"/>
                  <a:cs typeface="Arial" pitchFamily="34" charset="0"/>
                </a:rPr>
                <a:t> [g</a:t>
              </a:r>
              <a:r>
                <a:rPr kumimoji="0" lang="en-US" sz="1000" b="0" i="0" u="none" strike="noStrike" cap="none" normalizeH="0" baseline="0" dirty="0">
                  <a:ln>
                    <a:noFill/>
                  </a:ln>
                  <a:solidFill>
                    <a:schemeClr val="tx1"/>
                  </a:solidFill>
                  <a:effectLst/>
                  <a:latin typeface="Times New Roman" pitchFamily="18" charset="0"/>
                  <a:cs typeface="Arial" pitchFamily="34" charset="0"/>
                </a:rPr>
                <a:t>.</a:t>
              </a:r>
              <a:r>
                <a:rPr kumimoji="0" lang="en-US" sz="1000" b="0" i="0" u="none" strike="noStrike" cap="none" normalizeH="0" baseline="0" dirty="0">
                  <a:ln>
                    <a:noFill/>
                  </a:ln>
                  <a:solidFill>
                    <a:schemeClr val="tx1"/>
                  </a:solidFill>
                  <a:effectLst/>
                  <a:latin typeface="Calibri" pitchFamily="34" charset="0"/>
                  <a:cs typeface="Arial" pitchFamily="34" charset="0"/>
                </a:rPr>
                <a:t>L</a:t>
              </a:r>
              <a:r>
                <a:rPr kumimoji="0" lang="en-US" sz="1000" b="0" i="0" u="none" strike="noStrike" cap="none" normalizeH="0" baseline="30000" dirty="0">
                  <a:ln>
                    <a:noFill/>
                  </a:ln>
                  <a:solidFill>
                    <a:schemeClr val="tx1"/>
                  </a:solidFill>
                  <a:effectLst/>
                  <a:latin typeface="Calibri" pitchFamily="34" charset="0"/>
                  <a:cs typeface="Arial" pitchFamily="34" charset="0"/>
                </a:rPr>
                <a:t>-1</a:t>
              </a:r>
              <a:r>
                <a:rPr kumimoji="0" lang="ro-RO" sz="1000" b="0" i="0" u="none" strike="noStrike" cap="none" normalizeH="0" baseline="0" dirty="0">
                  <a:ln>
                    <a:noFill/>
                  </a:ln>
                  <a:solidFill>
                    <a:schemeClr val="tx1"/>
                  </a:solidFill>
                  <a:effectLst/>
                  <a:latin typeface="Calibri" pitchFamily="34" charset="0"/>
                  <a:cs typeface="Arial" pitchFamily="34" charset="0"/>
                </a:rPr>
                <a:t>]</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grpSp>
      <p:pic>
        <p:nvPicPr>
          <p:cNvPr id="29701" name="Picture 5"/>
          <p:cNvPicPr>
            <a:picLocks noChangeAspect="1" noChangeArrowheads="1"/>
          </p:cNvPicPr>
          <p:nvPr/>
        </p:nvPicPr>
        <p:blipFill>
          <a:blip r:embed="rId3" cstate="print"/>
          <a:srcRect/>
          <a:stretch>
            <a:fillRect/>
          </a:stretch>
        </p:blipFill>
        <p:spPr bwMode="auto">
          <a:xfrm>
            <a:off x="1043608" y="2422049"/>
            <a:ext cx="3759646" cy="1521679"/>
          </a:xfrm>
          <a:prstGeom prst="rect">
            <a:avLst/>
          </a:prstGeom>
          <a:noFill/>
        </p:spPr>
      </p:pic>
      <p:grpSp>
        <p:nvGrpSpPr>
          <p:cNvPr id="21" name="Group 20"/>
          <p:cNvGrpSpPr/>
          <p:nvPr/>
        </p:nvGrpSpPr>
        <p:grpSpPr>
          <a:xfrm>
            <a:off x="4932040" y="2353191"/>
            <a:ext cx="3817937" cy="1797050"/>
            <a:chOff x="4932040" y="2132856"/>
            <a:chExt cx="3817937" cy="1797050"/>
          </a:xfrm>
        </p:grpSpPr>
        <p:pic>
          <p:nvPicPr>
            <p:cNvPr id="29703" name="Picture 7"/>
            <p:cNvPicPr>
              <a:picLocks noChangeAspect="1" noChangeArrowheads="1"/>
            </p:cNvPicPr>
            <p:nvPr/>
          </p:nvPicPr>
          <p:blipFill>
            <a:blip r:embed="rId4" cstate="print"/>
            <a:srcRect/>
            <a:stretch>
              <a:fillRect/>
            </a:stretch>
          </p:blipFill>
          <p:spPr bwMode="auto">
            <a:xfrm>
              <a:off x="4932040" y="2243243"/>
              <a:ext cx="3817937" cy="1458346"/>
            </a:xfrm>
            <a:prstGeom prst="rect">
              <a:avLst/>
            </a:prstGeom>
            <a:noFill/>
          </p:spPr>
        </p:pic>
        <p:sp>
          <p:nvSpPr>
            <p:cNvPr id="29704" name="Text Box 8"/>
            <p:cNvSpPr txBox="1">
              <a:spLocks noChangeArrowheads="1"/>
            </p:cNvSpPr>
            <p:nvPr/>
          </p:nvSpPr>
          <p:spPr bwMode="auto">
            <a:xfrm>
              <a:off x="7657977" y="3631655"/>
              <a:ext cx="945000" cy="2982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000" b="0" i="0" u="none" strike="noStrike" cap="none" normalizeH="0" baseline="0">
                  <a:ln>
                    <a:noFill/>
                  </a:ln>
                  <a:solidFill>
                    <a:schemeClr val="tx1"/>
                  </a:solidFill>
                  <a:effectLst/>
                  <a:latin typeface="Calibri" pitchFamily="34" charset="0"/>
                  <a:cs typeface="Arial" pitchFamily="34" charset="0"/>
                </a:rPr>
                <a:t>Time [min]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29705" name="Text Box 9"/>
            <p:cNvSpPr txBox="1">
              <a:spLocks noChangeArrowheads="1"/>
            </p:cNvSpPr>
            <p:nvPr/>
          </p:nvSpPr>
          <p:spPr bwMode="auto">
            <a:xfrm>
              <a:off x="4995717" y="2132856"/>
              <a:ext cx="426774" cy="1522110"/>
            </a:xfrm>
            <a:prstGeom prst="rect">
              <a:avLst/>
            </a:prstGeom>
            <a:noFill/>
            <a:ln w="9525">
              <a:noFill/>
              <a:miter lim="800000"/>
              <a:headEnd/>
              <a:tailEnd/>
            </a:ln>
          </p:spPr>
          <p:txBody>
            <a:bodyPr vert="vert270"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000" b="0" i="1" u="none" strike="noStrike" cap="none" normalizeH="0" baseline="0" dirty="0">
                  <a:ln>
                    <a:noFill/>
                  </a:ln>
                  <a:solidFill>
                    <a:schemeClr val="tx1"/>
                  </a:solidFill>
                  <a:effectLst/>
                  <a:latin typeface="Calibri" pitchFamily="34" charset="0"/>
                  <a:cs typeface="Arial" pitchFamily="34" charset="0"/>
                </a:rPr>
                <a:t>S</a:t>
              </a:r>
              <a:r>
                <a:rPr kumimoji="0" lang="ro-RO" sz="1000" b="0" i="0" u="none" strike="noStrike" cap="none" normalizeH="0" baseline="0" dirty="0">
                  <a:ln>
                    <a:noFill/>
                  </a:ln>
                  <a:solidFill>
                    <a:schemeClr val="tx1"/>
                  </a:solidFill>
                  <a:effectLst/>
                  <a:latin typeface="Calibri" pitchFamily="34" charset="0"/>
                  <a:cs typeface="Arial" pitchFamily="34" charset="0"/>
                </a:rPr>
                <a:t> [g</a:t>
              </a:r>
              <a:r>
                <a:rPr kumimoji="0" lang="en-US" sz="1000" b="0" i="0" u="none" strike="noStrike" cap="none" normalizeH="0" baseline="0" dirty="0">
                  <a:ln>
                    <a:noFill/>
                  </a:ln>
                  <a:solidFill>
                    <a:schemeClr val="tx1"/>
                  </a:solidFill>
                  <a:effectLst/>
                  <a:latin typeface="Calibri" pitchFamily="34" charset="0"/>
                  <a:cs typeface="Arial" pitchFamily="34" charset="0"/>
                </a:rPr>
                <a:t>.L</a:t>
              </a:r>
              <a:r>
                <a:rPr kumimoji="0" lang="en-US" sz="1000" b="0" i="0" u="none" strike="noStrike" cap="none" normalizeH="0" baseline="30000" dirty="0">
                  <a:ln>
                    <a:noFill/>
                  </a:ln>
                  <a:solidFill>
                    <a:schemeClr val="tx1"/>
                  </a:solidFill>
                  <a:effectLst/>
                  <a:latin typeface="Calibri" pitchFamily="34" charset="0"/>
                  <a:cs typeface="Arial" pitchFamily="34" charset="0"/>
                </a:rPr>
                <a:t>-1</a:t>
              </a:r>
              <a:r>
                <a:rPr kumimoji="0" lang="ro-RO" sz="1000" b="0" i="0" u="none" strike="noStrike" cap="none" normalizeH="0" baseline="0" dirty="0">
                  <a:ln>
                    <a:noFill/>
                  </a:ln>
                  <a:solidFill>
                    <a:schemeClr val="tx1"/>
                  </a:solidFill>
                  <a:effectLst/>
                  <a:latin typeface="Calibri" pitchFamily="34"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grpSp>
      <p:sp>
        <p:nvSpPr>
          <p:cNvPr id="29708" name="Text Box 12"/>
          <p:cNvSpPr txBox="1">
            <a:spLocks noChangeArrowheads="1"/>
          </p:cNvSpPr>
          <p:nvPr/>
        </p:nvSpPr>
        <p:spPr bwMode="auto">
          <a:xfrm>
            <a:off x="5852913" y="5643703"/>
            <a:ext cx="951335" cy="3067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000" b="0" i="0" u="none" strike="noStrike" cap="none" normalizeH="0" baseline="0" dirty="0">
                <a:ln>
                  <a:noFill/>
                </a:ln>
                <a:solidFill>
                  <a:schemeClr val="tx1"/>
                </a:solidFill>
                <a:effectLst/>
                <a:latin typeface="Calibri" pitchFamily="34" charset="0"/>
                <a:cs typeface="Arial" pitchFamily="34" charset="0"/>
              </a:rPr>
              <a:t>Time [min]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grpSp>
        <p:nvGrpSpPr>
          <p:cNvPr id="22" name="Group 21"/>
          <p:cNvGrpSpPr/>
          <p:nvPr/>
        </p:nvGrpSpPr>
        <p:grpSpPr>
          <a:xfrm>
            <a:off x="3059832" y="4150241"/>
            <a:ext cx="3859213" cy="1616190"/>
            <a:chOff x="3347864" y="4077072"/>
            <a:chExt cx="3859213" cy="1616190"/>
          </a:xfrm>
        </p:grpSpPr>
        <p:pic>
          <p:nvPicPr>
            <p:cNvPr id="29707" name="Picture 11"/>
            <p:cNvPicPr>
              <a:picLocks noChangeAspect="1" noChangeArrowheads="1"/>
            </p:cNvPicPr>
            <p:nvPr/>
          </p:nvPicPr>
          <p:blipFill>
            <a:blip r:embed="rId5" cstate="print"/>
            <a:srcRect/>
            <a:stretch>
              <a:fillRect/>
            </a:stretch>
          </p:blipFill>
          <p:spPr bwMode="auto">
            <a:xfrm>
              <a:off x="3347864" y="4170151"/>
              <a:ext cx="3859213" cy="1523111"/>
            </a:xfrm>
            <a:prstGeom prst="rect">
              <a:avLst/>
            </a:prstGeom>
            <a:noFill/>
          </p:spPr>
        </p:pic>
        <p:sp>
          <p:nvSpPr>
            <p:cNvPr id="29709" name="Text Box 13"/>
            <p:cNvSpPr txBox="1">
              <a:spLocks noChangeArrowheads="1"/>
            </p:cNvSpPr>
            <p:nvPr/>
          </p:nvSpPr>
          <p:spPr bwMode="auto">
            <a:xfrm>
              <a:off x="3421516" y="4077072"/>
              <a:ext cx="429635" cy="1565419"/>
            </a:xfrm>
            <a:prstGeom prst="rect">
              <a:avLst/>
            </a:prstGeom>
            <a:noFill/>
            <a:ln w="9525">
              <a:noFill/>
              <a:miter lim="800000"/>
              <a:headEnd/>
              <a:tailEnd/>
            </a:ln>
          </p:spPr>
          <p:txBody>
            <a:bodyPr vert="vert270"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000" b="0" i="1" u="none" strike="noStrike" cap="none" normalizeH="0" baseline="0" dirty="0">
                  <a:ln>
                    <a:noFill/>
                  </a:ln>
                  <a:solidFill>
                    <a:schemeClr val="tx1"/>
                  </a:solidFill>
                  <a:effectLst/>
                  <a:latin typeface="Calibri" pitchFamily="34" charset="0"/>
                  <a:cs typeface="Arial" pitchFamily="34" charset="0"/>
                </a:rPr>
                <a:t>S</a:t>
              </a:r>
              <a:r>
                <a:rPr kumimoji="0" lang="ro-RO" sz="1000" b="0" i="0" u="none" strike="noStrike" cap="none" normalizeH="0" baseline="0" dirty="0">
                  <a:ln>
                    <a:noFill/>
                  </a:ln>
                  <a:solidFill>
                    <a:schemeClr val="tx1"/>
                  </a:solidFill>
                  <a:effectLst/>
                  <a:latin typeface="Calibri" pitchFamily="34" charset="0"/>
                  <a:cs typeface="Arial" pitchFamily="34" charset="0"/>
                </a:rPr>
                <a:t> [g</a:t>
              </a:r>
              <a:r>
                <a:rPr kumimoji="0" lang="en-US" sz="1000" b="0" i="0" u="none" strike="noStrike" cap="none" normalizeH="0" baseline="0" dirty="0">
                  <a:ln>
                    <a:noFill/>
                  </a:ln>
                  <a:solidFill>
                    <a:schemeClr val="tx1"/>
                  </a:solidFill>
                  <a:effectLst/>
                  <a:latin typeface="Calibri" pitchFamily="34" charset="0"/>
                  <a:cs typeface="Arial" pitchFamily="34" charset="0"/>
                </a:rPr>
                <a:t>.L</a:t>
              </a:r>
              <a:r>
                <a:rPr kumimoji="0" lang="en-US" sz="1000" b="0" i="0" u="none" strike="noStrike" cap="none" normalizeH="0" baseline="30000" dirty="0">
                  <a:ln>
                    <a:noFill/>
                  </a:ln>
                  <a:solidFill>
                    <a:schemeClr val="tx1"/>
                  </a:solidFill>
                  <a:effectLst/>
                  <a:latin typeface="Calibri" pitchFamily="34" charset="0"/>
                  <a:cs typeface="Arial" pitchFamily="34" charset="0"/>
                </a:rPr>
                <a:t>-1</a:t>
              </a:r>
              <a:r>
                <a:rPr kumimoji="0" lang="ro-RO" sz="1000" b="0" i="0" u="none" strike="noStrike" cap="none" normalizeH="0" baseline="0" dirty="0">
                  <a:ln>
                    <a:noFill/>
                  </a:ln>
                  <a:solidFill>
                    <a:schemeClr val="tx1"/>
                  </a:solidFill>
                  <a:effectLst/>
                  <a:latin typeface="Calibri" pitchFamily="34"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grpSp>
      <p:sp>
        <p:nvSpPr>
          <p:cNvPr id="29710" name="Rectangle 14"/>
          <p:cNvSpPr>
            <a:spLocks noChangeArrowheads="1"/>
          </p:cNvSpPr>
          <p:nvPr/>
        </p:nvSpPr>
        <p:spPr bwMode="auto">
          <a:xfrm>
            <a:off x="2339752" y="6094457"/>
            <a:ext cx="5303055" cy="43088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100" b="1" i="0" u="none" strike="noStrike" cap="none" normalizeH="0" baseline="0" dirty="0">
                <a:ln>
                  <a:noFill/>
                </a:ln>
                <a:effectLst/>
                <a:latin typeface="Calibri" pitchFamily="34" charset="0"/>
                <a:ea typeface="Times New Roman" pitchFamily="18" charset="0"/>
                <a:cs typeface="Arial" pitchFamily="34" charset="0"/>
              </a:rPr>
              <a:t>Figure 5: Behavior of the concentration control system in the fermentation process for: </a:t>
            </a:r>
            <a:endParaRPr kumimoji="0" lang="en-US" sz="1100" b="1" i="0" u="none" strike="noStrike" cap="none" normalizeH="0" baseline="0" dirty="0">
              <a:ln>
                <a:noFill/>
              </a:ln>
              <a:effectLst/>
              <a:latin typeface="Calibri"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o-RO" sz="1100" b="1" i="0" u="none" strike="noStrike" cap="none" normalizeH="0" baseline="0" dirty="0">
                <a:ln>
                  <a:noFill/>
                </a:ln>
                <a:effectLst/>
                <a:latin typeface="Calibri" pitchFamily="34" charset="0"/>
                <a:ea typeface="Times New Roman" pitchFamily="18" charset="0"/>
                <a:cs typeface="Arial" pitchFamily="34" charset="0"/>
              </a:rPr>
              <a:t>a. </a:t>
            </a:r>
            <a:r>
              <a:rPr kumimoji="0" lang="ro-RO" sz="1100" b="1" i="1" u="none" strike="noStrike" cap="none" normalizeH="0" baseline="0" dirty="0">
                <a:ln>
                  <a:noFill/>
                </a:ln>
                <a:effectLst/>
                <a:latin typeface="Calibri" pitchFamily="34" charset="0"/>
                <a:ea typeface="Times New Roman" pitchFamily="18" charset="0"/>
                <a:cs typeface="Arial" pitchFamily="34" charset="0"/>
              </a:rPr>
              <a:t>P</a:t>
            </a:r>
            <a:r>
              <a:rPr kumimoji="0" lang="ro-RO" sz="1100" b="1" i="0" u="none" strike="noStrike" cap="none" normalizeH="0" baseline="0" dirty="0">
                <a:ln>
                  <a:noFill/>
                </a:ln>
                <a:effectLst/>
                <a:latin typeface="Calibri" pitchFamily="34" charset="0"/>
                <a:ea typeface="Times New Roman" pitchFamily="18" charset="0"/>
                <a:cs typeface="Arial" pitchFamily="34" charset="0"/>
              </a:rPr>
              <a:t> controller; b. </a:t>
            </a:r>
            <a:r>
              <a:rPr kumimoji="0" lang="ro-RO" sz="1100" b="1" i="1" u="none" strike="noStrike" cap="none" normalizeH="0" baseline="0" dirty="0">
                <a:ln>
                  <a:noFill/>
                </a:ln>
                <a:effectLst/>
                <a:latin typeface="Calibri" pitchFamily="34" charset="0"/>
                <a:ea typeface="Times New Roman" pitchFamily="18" charset="0"/>
                <a:cs typeface="Arial" pitchFamily="34" charset="0"/>
              </a:rPr>
              <a:t>PI</a:t>
            </a:r>
            <a:r>
              <a:rPr kumimoji="0" lang="ro-RO" sz="1100" b="1" i="0" u="none" strike="noStrike" cap="none" normalizeH="0" baseline="0" dirty="0">
                <a:ln>
                  <a:noFill/>
                </a:ln>
                <a:effectLst/>
                <a:latin typeface="Calibri" pitchFamily="34" charset="0"/>
                <a:ea typeface="Times New Roman" pitchFamily="18" charset="0"/>
                <a:cs typeface="Arial" pitchFamily="34" charset="0"/>
              </a:rPr>
              <a:t> controller and c. </a:t>
            </a:r>
            <a:r>
              <a:rPr kumimoji="0" lang="ro-RO" sz="1100" b="1" i="1" u="none" strike="noStrike" cap="none" normalizeH="0" baseline="0" dirty="0">
                <a:ln>
                  <a:noFill/>
                </a:ln>
                <a:effectLst/>
                <a:latin typeface="Calibri" pitchFamily="34" charset="0"/>
                <a:ea typeface="Times New Roman" pitchFamily="18" charset="0"/>
                <a:cs typeface="Arial" pitchFamily="34" charset="0"/>
              </a:rPr>
              <a:t>PID</a:t>
            </a:r>
            <a:r>
              <a:rPr kumimoji="0" lang="ro-RO" sz="1100" b="1" i="0" u="none" strike="noStrike" cap="none" normalizeH="0" baseline="0" dirty="0">
                <a:ln>
                  <a:noFill/>
                </a:ln>
                <a:effectLst/>
                <a:latin typeface="Calibri" pitchFamily="34" charset="0"/>
                <a:ea typeface="Times New Roman" pitchFamily="18" charset="0"/>
                <a:cs typeface="Arial" pitchFamily="34" charset="0"/>
              </a:rPr>
              <a:t> controller</a:t>
            </a:r>
            <a:endParaRPr kumimoji="0" lang="ro-RO" sz="1800" b="0" i="0" u="none" strike="noStrike" cap="none" normalizeH="0" baseline="0" dirty="0">
              <a:ln>
                <a:noFill/>
              </a:ln>
              <a:effectLst/>
              <a:latin typeface="Calibri" pitchFamily="34" charset="0"/>
              <a:cs typeface="Arial" pitchFamily="34" charset="0"/>
            </a:endParaRPr>
          </a:p>
        </p:txBody>
      </p:sp>
      <p:sp>
        <p:nvSpPr>
          <p:cNvPr id="23" name="TextBox 22"/>
          <p:cNvSpPr txBox="1"/>
          <p:nvPr/>
        </p:nvSpPr>
        <p:spPr>
          <a:xfrm>
            <a:off x="2699792" y="3934217"/>
            <a:ext cx="432048" cy="261610"/>
          </a:xfrm>
          <a:prstGeom prst="rect">
            <a:avLst/>
          </a:prstGeom>
          <a:noFill/>
        </p:spPr>
        <p:txBody>
          <a:bodyPr wrap="square" rtlCol="0">
            <a:spAutoFit/>
          </a:bodyPr>
          <a:lstStyle/>
          <a:p>
            <a:pPr algn="ctr"/>
            <a:r>
              <a:rPr lang="en-US" sz="1100" b="1" dirty="0">
                <a:latin typeface="Calibri" pitchFamily="34" charset="0"/>
              </a:rPr>
              <a:t>a.</a:t>
            </a:r>
          </a:p>
        </p:txBody>
      </p:sp>
      <p:sp>
        <p:nvSpPr>
          <p:cNvPr id="24" name="TextBox 23"/>
          <p:cNvSpPr txBox="1"/>
          <p:nvPr/>
        </p:nvSpPr>
        <p:spPr>
          <a:xfrm>
            <a:off x="6732240" y="4006225"/>
            <a:ext cx="432048" cy="261610"/>
          </a:xfrm>
          <a:prstGeom prst="rect">
            <a:avLst/>
          </a:prstGeom>
          <a:noFill/>
        </p:spPr>
        <p:txBody>
          <a:bodyPr wrap="square" rtlCol="0">
            <a:spAutoFit/>
          </a:bodyPr>
          <a:lstStyle/>
          <a:p>
            <a:pPr algn="ctr"/>
            <a:r>
              <a:rPr lang="en-US" sz="1100" b="1" dirty="0">
                <a:latin typeface="Calibri" pitchFamily="34" charset="0"/>
              </a:rPr>
              <a:t>b.</a:t>
            </a:r>
          </a:p>
        </p:txBody>
      </p:sp>
      <p:sp>
        <p:nvSpPr>
          <p:cNvPr id="25" name="TextBox 24"/>
          <p:cNvSpPr txBox="1"/>
          <p:nvPr/>
        </p:nvSpPr>
        <p:spPr>
          <a:xfrm>
            <a:off x="4788024" y="5878433"/>
            <a:ext cx="432048" cy="261610"/>
          </a:xfrm>
          <a:prstGeom prst="rect">
            <a:avLst/>
          </a:prstGeom>
          <a:noFill/>
        </p:spPr>
        <p:txBody>
          <a:bodyPr wrap="square" rtlCol="0">
            <a:spAutoFit/>
          </a:bodyPr>
          <a:lstStyle/>
          <a:p>
            <a:pPr algn="ctr"/>
            <a:r>
              <a:rPr lang="en-US" sz="1100" b="1" dirty="0">
                <a:latin typeface="Calibri" pitchFamily="34" charset="0"/>
              </a:rPr>
              <a:t>c.</a:t>
            </a:r>
          </a:p>
        </p:txBody>
      </p:sp>
      <p:pic>
        <p:nvPicPr>
          <p:cNvPr id="4" name="Picture 1">
            <a:extLst>
              <a:ext uri="{FF2B5EF4-FFF2-40B4-BE49-F238E27FC236}">
                <a16:creationId xmlns:a16="http://schemas.microsoft.com/office/drawing/2014/main" id="{B616287F-850C-17D3-D594-1DC0C7AB167A}"/>
              </a:ext>
            </a:extLst>
          </p:cNvPr>
          <p:cNvPicPr/>
          <p:nvPr/>
        </p:nvPicPr>
        <p:blipFill>
          <a:blip r:embed="rId6"/>
          <a:stretch/>
        </p:blipFill>
        <p:spPr>
          <a:xfrm>
            <a:off x="0" y="0"/>
            <a:ext cx="9144000" cy="948265"/>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1331640" y="2673894"/>
            <a:ext cx="7406640" cy="622621"/>
          </a:xfrm>
        </p:spPr>
        <p:txBody>
          <a:bodyPr>
            <a:noAutofit/>
          </a:bodyPr>
          <a:lstStyle/>
          <a:p>
            <a:pPr algn="ctr"/>
            <a:r>
              <a:rPr lang="en-GB" sz="3200" b="1" dirty="0">
                <a:solidFill>
                  <a:schemeClr val="accent3">
                    <a:lumMod val="50000"/>
                  </a:schemeClr>
                </a:solidFill>
              </a:rPr>
              <a:t>e) </a:t>
            </a:r>
            <a:r>
              <a:rPr lang="ro-RO" sz="3200" b="1" dirty="0">
                <a:solidFill>
                  <a:schemeClr val="accent3">
                    <a:lumMod val="50000"/>
                  </a:schemeClr>
                </a:solidFill>
              </a:rPr>
              <a:t>D</a:t>
            </a:r>
            <a:r>
              <a:rPr lang="en-GB" sz="3200" b="1" dirty="0" err="1">
                <a:solidFill>
                  <a:schemeClr val="accent3">
                    <a:lumMod val="50000"/>
                  </a:schemeClr>
                </a:solidFill>
              </a:rPr>
              <a:t>iscussion</a:t>
            </a:r>
            <a:r>
              <a:rPr lang="en-GB" sz="3200" dirty="0">
                <a:solidFill>
                  <a:schemeClr val="accent3">
                    <a:lumMod val="50000"/>
                  </a:schemeClr>
                </a:solidFill>
              </a:rPr>
              <a:t> </a:t>
            </a:r>
            <a:r>
              <a:rPr lang="en-GB" sz="1800" dirty="0"/>
              <a:t>regard</a:t>
            </a:r>
            <a:r>
              <a:rPr lang="ro-RO" sz="1800" dirty="0"/>
              <a:t>ing</a:t>
            </a:r>
            <a:r>
              <a:rPr lang="en-GB" sz="1800" dirty="0"/>
              <a:t> the teaching method used</a:t>
            </a:r>
            <a:endParaRPr lang="en-US" sz="1800" b="1" i="1" dirty="0">
              <a:solidFill>
                <a:schemeClr val="accent3">
                  <a:lumMod val="50000"/>
                </a:schemeClr>
              </a:solidFill>
            </a:endParaRPr>
          </a:p>
          <a:p>
            <a:endParaRPr lang="en-US" sz="1800" dirty="0"/>
          </a:p>
        </p:txBody>
      </p:sp>
      <p:sp>
        <p:nvSpPr>
          <p:cNvPr id="32769" name="Rectangle 1"/>
          <p:cNvSpPr>
            <a:spLocks noChangeArrowheads="1"/>
          </p:cNvSpPr>
          <p:nvPr/>
        </p:nvSpPr>
        <p:spPr bwMode="auto">
          <a:xfrm>
            <a:off x="1074520" y="3501008"/>
            <a:ext cx="7920880" cy="3003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150000"/>
              </a:lnSpc>
              <a:spcAft>
                <a:spcPts val="800"/>
              </a:spcAft>
            </a:pPr>
            <a:r>
              <a:rPr lang="en-GB" sz="1600" kern="100" dirty="0">
                <a:effectLst/>
                <a:latin typeface="+mj-lt"/>
                <a:ea typeface="Calibri" panose="020F0502020204030204" pitchFamily="34" charset="0"/>
              </a:rPr>
              <a:t>Using the above-described method students </a:t>
            </a:r>
            <a:r>
              <a:rPr lang="en-GB" sz="1600" b="1" kern="100" dirty="0">
                <a:effectLst/>
                <a:latin typeface="+mj-lt"/>
                <a:ea typeface="Calibri" panose="020F0502020204030204" pitchFamily="34" charset="0"/>
              </a:rPr>
              <a:t>can construct more easily </a:t>
            </a:r>
            <a:r>
              <a:rPr lang="en-GB" sz="1600" kern="100" dirty="0">
                <a:effectLst/>
                <a:latin typeface="+mj-lt"/>
                <a:ea typeface="Calibri" panose="020F0502020204030204" pitchFamily="34" charset="0"/>
              </a:rPr>
              <a:t>and </a:t>
            </a:r>
            <a:r>
              <a:rPr lang="en-GB" sz="1600" b="1" kern="100" dirty="0">
                <a:effectLst/>
                <a:latin typeface="+mj-lt"/>
                <a:ea typeface="Calibri" panose="020F0502020204030204" pitchFamily="34" charset="0"/>
              </a:rPr>
              <a:t>quickly</a:t>
            </a:r>
            <a:r>
              <a:rPr lang="en-GB" sz="1600" kern="100" dirty="0">
                <a:effectLst/>
                <a:latin typeface="+mj-lt"/>
                <a:ea typeface="Calibri" panose="020F0502020204030204" pitchFamily="34" charset="0"/>
              </a:rPr>
              <a:t> a virtual technological system with the feed-back loop control, which corresponds with a real one. In this way </a:t>
            </a:r>
            <a:r>
              <a:rPr lang="en-GB" sz="1600" b="1" kern="100" dirty="0">
                <a:effectLst/>
                <a:latin typeface="+mj-lt"/>
                <a:ea typeface="Calibri" panose="020F0502020204030204" pitchFamily="34" charset="0"/>
              </a:rPr>
              <a:t>is eliminated the physical </a:t>
            </a:r>
            <a:r>
              <a:rPr lang="en-GB" sz="1600" kern="100" dirty="0">
                <a:effectLst/>
                <a:latin typeface="+mj-lt"/>
                <a:ea typeface="Calibri" panose="020F0502020204030204" pitchFamily="34" charset="0"/>
              </a:rPr>
              <a:t>realisation of a micro-plant of the technological system who can takes more time.  Also, based on the designed virtual technological system </a:t>
            </a:r>
            <a:r>
              <a:rPr lang="en-GB" sz="1600" b="1" kern="100" dirty="0">
                <a:effectLst/>
                <a:latin typeface="+mj-lt"/>
                <a:ea typeface="Calibri" panose="020F0502020204030204" pitchFamily="34" charset="0"/>
              </a:rPr>
              <a:t>can be simulated more situations</a:t>
            </a:r>
            <a:r>
              <a:rPr lang="en-GB" sz="1600" kern="100" dirty="0">
                <a:effectLst/>
                <a:latin typeface="+mj-lt"/>
                <a:ea typeface="Calibri" panose="020F0502020204030204" pitchFamily="34" charset="0"/>
              </a:rPr>
              <a:t>, extreme situations concerning the parameters' setting of the controller, the controller structure and other aspects of raw materials used in technological process which can introduce unexpected perturbations. In food industry the characteristics of raw materials are very important and, in some ways, uncontrollable.     </a:t>
            </a:r>
            <a:endParaRPr lang="en-US" sz="1600" kern="100" dirty="0">
              <a:effectLst/>
              <a:latin typeface="+mj-lt"/>
              <a:ea typeface="Calibri" panose="020F0502020204030204" pitchFamily="34" charset="0"/>
            </a:endParaRPr>
          </a:p>
        </p:txBody>
      </p:sp>
      <p:sp>
        <p:nvSpPr>
          <p:cNvPr id="5" name="Subtitle 5">
            <a:extLst>
              <a:ext uri="{FF2B5EF4-FFF2-40B4-BE49-F238E27FC236}">
                <a16:creationId xmlns:a16="http://schemas.microsoft.com/office/drawing/2014/main" id="{615D6838-B3BD-3CDF-AC70-3A394E1CB066}"/>
              </a:ext>
            </a:extLst>
          </p:cNvPr>
          <p:cNvSpPr txBox="1">
            <a:spLocks/>
          </p:cNvSpPr>
          <p:nvPr/>
        </p:nvSpPr>
        <p:spPr>
          <a:xfrm>
            <a:off x="1331640" y="1016814"/>
            <a:ext cx="7406640" cy="504056"/>
          </a:xfrm>
          <a:prstGeom prst="rect">
            <a:avLst/>
          </a:prstGeom>
        </p:spPr>
        <p:txBody>
          <a:bodyPr tIns="0">
            <a:noAutofit/>
          </a:bodyPr>
          <a:lstStyle/>
          <a:p>
            <a:pPr marL="27432" marR="0" lvl="0" indent="0"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en-US" sz="3200" b="1" i="1" u="none" strike="noStrike" kern="1200" cap="none" spc="0" normalizeH="0" baseline="0" noProof="0" dirty="0">
                <a:ln>
                  <a:noFill/>
                </a:ln>
                <a:solidFill>
                  <a:schemeClr val="accent3">
                    <a:lumMod val="50000"/>
                  </a:schemeClr>
                </a:solidFill>
                <a:effectLst/>
                <a:uLnTx/>
                <a:uFillTx/>
                <a:latin typeface="+mn-lt"/>
                <a:ea typeface="+mn-ea"/>
                <a:cs typeface="+mn-cs"/>
              </a:rPr>
              <a:t>d) </a:t>
            </a:r>
            <a:r>
              <a:rPr kumimoji="0" lang="ro-RO" sz="3200" b="1" i="1" u="none" strike="noStrike" kern="1200" cap="none" spc="0" normalizeH="0" baseline="0" noProof="0" dirty="0">
                <a:ln>
                  <a:noFill/>
                </a:ln>
                <a:solidFill>
                  <a:schemeClr val="accent3">
                    <a:lumMod val="50000"/>
                  </a:schemeClr>
                </a:solidFill>
                <a:effectLst/>
                <a:uLnTx/>
                <a:uFillTx/>
                <a:latin typeface="+mn-lt"/>
                <a:ea typeface="+mn-ea"/>
                <a:cs typeface="+mn-cs"/>
              </a:rPr>
              <a:t>C</a:t>
            </a:r>
            <a:r>
              <a:rPr kumimoji="0" lang="en-US" sz="3200" b="1" i="1" u="none" strike="noStrike" kern="1200" cap="none" spc="0" normalizeH="0" baseline="0" noProof="0" dirty="0" err="1">
                <a:ln>
                  <a:noFill/>
                </a:ln>
                <a:solidFill>
                  <a:schemeClr val="accent3">
                    <a:lumMod val="50000"/>
                  </a:schemeClr>
                </a:solidFill>
                <a:effectLst/>
                <a:uLnTx/>
                <a:uFillTx/>
                <a:latin typeface="+mn-lt"/>
                <a:ea typeface="+mn-ea"/>
                <a:cs typeface="+mn-cs"/>
              </a:rPr>
              <a:t>onclusion</a:t>
            </a:r>
            <a:endParaRPr kumimoji="0" lang="en-US" sz="3200" b="1" i="1" u="none" strike="noStrike" kern="1200" cap="none" spc="0" normalizeH="0" baseline="0" noProof="0" dirty="0">
              <a:ln>
                <a:noFill/>
              </a:ln>
              <a:solidFill>
                <a:schemeClr val="accent3">
                  <a:lumMod val="50000"/>
                </a:schemeClr>
              </a:solidFill>
              <a:effectLst/>
              <a:uLnTx/>
              <a:uFillTx/>
              <a:latin typeface="+mn-lt"/>
              <a:ea typeface="+mn-ea"/>
              <a:cs typeface="+mn-cs"/>
            </a:endParaRPr>
          </a:p>
          <a:p>
            <a:pPr marL="27432" marR="0" lvl="0" indent="0"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3200" b="0" i="0" u="none" strike="noStrike" kern="1200" cap="none" spc="0" normalizeH="0" baseline="0" noProof="0" dirty="0">
              <a:ln>
                <a:noFill/>
              </a:ln>
              <a:solidFill>
                <a:schemeClr val="tx2">
                  <a:shade val="30000"/>
                  <a:satMod val="150000"/>
                </a:schemeClr>
              </a:solidFill>
              <a:effectLst/>
              <a:uLnTx/>
              <a:uFillTx/>
              <a:latin typeface="+mn-lt"/>
              <a:ea typeface="+mn-ea"/>
              <a:cs typeface="+mn-cs"/>
            </a:endParaRPr>
          </a:p>
        </p:txBody>
      </p:sp>
      <p:sp>
        <p:nvSpPr>
          <p:cNvPr id="7" name="Rectangle 1">
            <a:extLst>
              <a:ext uri="{FF2B5EF4-FFF2-40B4-BE49-F238E27FC236}">
                <a16:creationId xmlns:a16="http://schemas.microsoft.com/office/drawing/2014/main" id="{52E89C57-EE64-78B5-A62C-AF2CED87BCF6}"/>
              </a:ext>
            </a:extLst>
          </p:cNvPr>
          <p:cNvSpPr>
            <a:spLocks noChangeArrowheads="1"/>
          </p:cNvSpPr>
          <p:nvPr/>
        </p:nvSpPr>
        <p:spPr bwMode="auto">
          <a:xfrm>
            <a:off x="1074520" y="1515285"/>
            <a:ext cx="7920880" cy="87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ro-RO" b="0" i="0" u="none" strike="noStrike" cap="none" normalizeH="0" baseline="0" dirty="0">
                <a:ln>
                  <a:noFill/>
                </a:ln>
                <a:solidFill>
                  <a:schemeClr val="tx2">
                    <a:lumMod val="75000"/>
                  </a:schemeClr>
                </a:solidFill>
                <a:effectLst/>
                <a:ea typeface="Times New Roman" pitchFamily="18" charset="0"/>
                <a:cs typeface="Arial" pitchFamily="34" charset="0"/>
              </a:rPr>
              <a:t>As it can be observed in figure 5, the most stabile control of the fermentation process is with </a:t>
            </a:r>
            <a:r>
              <a:rPr kumimoji="0" lang="ro-RO" b="0" i="1" u="none" strike="noStrike" cap="none" normalizeH="0" baseline="0" dirty="0">
                <a:ln>
                  <a:noFill/>
                </a:ln>
                <a:solidFill>
                  <a:schemeClr val="tx2">
                    <a:lumMod val="75000"/>
                  </a:schemeClr>
                </a:solidFill>
                <a:effectLst/>
                <a:ea typeface="Times New Roman" pitchFamily="18" charset="0"/>
                <a:cs typeface="Arial" pitchFamily="34" charset="0"/>
              </a:rPr>
              <a:t>P</a:t>
            </a:r>
            <a:r>
              <a:rPr kumimoji="0" lang="ro-RO" b="0" i="0" u="none" strike="noStrike" cap="none" normalizeH="0" baseline="0" dirty="0">
                <a:ln>
                  <a:noFill/>
                </a:ln>
                <a:solidFill>
                  <a:schemeClr val="tx2">
                    <a:lumMod val="75000"/>
                  </a:schemeClr>
                </a:solidFill>
                <a:effectLst/>
                <a:ea typeface="Times New Roman" pitchFamily="18" charset="0"/>
                <a:cs typeface="Arial" pitchFamily="34" charset="0"/>
              </a:rPr>
              <a:t> controller.</a:t>
            </a:r>
            <a:endParaRPr kumimoji="0" lang="ro-RO" b="0" i="0" u="none" strike="noStrike" cap="none" normalizeH="0" baseline="0" dirty="0">
              <a:ln>
                <a:noFill/>
              </a:ln>
              <a:solidFill>
                <a:schemeClr val="tx2">
                  <a:lumMod val="75000"/>
                </a:schemeClr>
              </a:solidFill>
              <a:effectLst/>
              <a:cs typeface="Arial" pitchFamily="34" charset="0"/>
            </a:endParaRPr>
          </a:p>
        </p:txBody>
      </p:sp>
      <p:pic>
        <p:nvPicPr>
          <p:cNvPr id="8" name="Picture 1">
            <a:extLst>
              <a:ext uri="{FF2B5EF4-FFF2-40B4-BE49-F238E27FC236}">
                <a16:creationId xmlns:a16="http://schemas.microsoft.com/office/drawing/2014/main" id="{CF23F4C9-B405-87FF-E1A4-B8A982842F90}"/>
              </a:ext>
            </a:extLst>
          </p:cNvPr>
          <p:cNvPicPr/>
          <p:nvPr/>
        </p:nvPicPr>
        <p:blipFill>
          <a:blip r:embed="rId3"/>
          <a:stretch/>
        </p:blipFill>
        <p:spPr>
          <a:xfrm>
            <a:off x="0" y="0"/>
            <a:ext cx="9144000" cy="94826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a:extLst>
              <a:ext uri="{FF2B5EF4-FFF2-40B4-BE49-F238E27FC236}">
                <a16:creationId xmlns:a16="http://schemas.microsoft.com/office/drawing/2014/main" id="{0E9F370A-5DC2-D457-9CFD-87816FBC7E6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9578" t="9611" r="26721" b="17922"/>
          <a:stretch/>
        </p:blipFill>
        <p:spPr>
          <a:xfrm>
            <a:off x="6156176" y="3284984"/>
            <a:ext cx="2935420" cy="3420769"/>
          </a:xfrm>
          <a:prstGeom prst="rect">
            <a:avLst/>
          </a:prstGeom>
        </p:spPr>
      </p:pic>
      <p:sp>
        <p:nvSpPr>
          <p:cNvPr id="2" name="Title 1"/>
          <p:cNvSpPr>
            <a:spLocks noGrp="1"/>
          </p:cNvSpPr>
          <p:nvPr>
            <p:ph type="ctrTitle"/>
          </p:nvPr>
        </p:nvSpPr>
        <p:spPr>
          <a:xfrm>
            <a:off x="1187624" y="1412776"/>
            <a:ext cx="7772400" cy="819522"/>
          </a:xfrm>
        </p:spPr>
        <p:txBody>
          <a:bodyPr>
            <a:normAutofit/>
          </a:bodyPr>
          <a:lstStyle/>
          <a:p>
            <a:pPr algn="ctr"/>
            <a:r>
              <a:rPr lang="en-GB" sz="3600" b="1" dirty="0">
                <a:solidFill>
                  <a:schemeClr val="accent5">
                    <a:lumMod val="75000"/>
                  </a:schemeClr>
                </a:solidFill>
                <a:latin typeface="+mn-lt"/>
              </a:rPr>
              <a:t>Objective</a:t>
            </a:r>
            <a:endParaRPr lang="en-US" sz="3600" dirty="0">
              <a:solidFill>
                <a:schemeClr val="accent5">
                  <a:lumMod val="75000"/>
                </a:schemeClr>
              </a:solidFill>
              <a:latin typeface="+mn-lt"/>
            </a:endParaRPr>
          </a:p>
        </p:txBody>
      </p:sp>
      <p:sp>
        <p:nvSpPr>
          <p:cNvPr id="3" name="Subtitle 2"/>
          <p:cNvSpPr>
            <a:spLocks noGrp="1"/>
          </p:cNvSpPr>
          <p:nvPr>
            <p:ph type="subTitle" idx="1"/>
          </p:nvPr>
        </p:nvSpPr>
        <p:spPr>
          <a:xfrm>
            <a:off x="1365412" y="2708920"/>
            <a:ext cx="7416824" cy="1872208"/>
          </a:xfrm>
        </p:spPr>
        <p:txBody>
          <a:bodyPr>
            <a:normAutofit/>
          </a:bodyPr>
          <a:lstStyle/>
          <a:p>
            <a:pPr>
              <a:buClrTx/>
            </a:pPr>
            <a:endParaRPr lang="de-DE" sz="1200" b="1" dirty="0"/>
          </a:p>
          <a:p>
            <a:pPr>
              <a:buClrTx/>
              <a:buFont typeface="Wingdings" pitchFamily="2" charset="2"/>
              <a:buChar char="Ø"/>
            </a:pPr>
            <a:r>
              <a:rPr lang="en-GB" sz="2400" b="1" dirty="0">
                <a:solidFill>
                  <a:schemeClr val="tx1"/>
                </a:solidFill>
              </a:rPr>
              <a:t> </a:t>
            </a:r>
            <a:r>
              <a:rPr lang="en-US" sz="2400" b="1" dirty="0"/>
              <a:t>implementation of the </a:t>
            </a:r>
            <a:r>
              <a:rPr lang="de-DE" sz="2400" b="1" dirty="0"/>
              <a:t>inquiry-based approach methode using </a:t>
            </a:r>
            <a:r>
              <a:rPr lang="en-GB" sz="2400" b="1" dirty="0"/>
              <a:t>simulation-based learning</a:t>
            </a:r>
            <a:r>
              <a:rPr lang="de-DE" sz="2400" b="1" dirty="0"/>
              <a:t> in teaching process control;</a:t>
            </a:r>
            <a:endParaRPr lang="en-GB" sz="2400" b="1" dirty="0">
              <a:solidFill>
                <a:schemeClr val="tx1"/>
              </a:solidFill>
            </a:endParaRPr>
          </a:p>
        </p:txBody>
      </p:sp>
      <p:pic>
        <p:nvPicPr>
          <p:cNvPr id="4" name="Picture 1">
            <a:extLst>
              <a:ext uri="{FF2B5EF4-FFF2-40B4-BE49-F238E27FC236}">
                <a16:creationId xmlns:a16="http://schemas.microsoft.com/office/drawing/2014/main" id="{736475DC-3141-6283-C257-E4EC21CBB698}"/>
              </a:ext>
            </a:extLst>
          </p:cNvPr>
          <p:cNvPicPr/>
          <p:nvPr/>
        </p:nvPicPr>
        <p:blipFill>
          <a:blip r:embed="rId4"/>
          <a:stretch/>
        </p:blipFill>
        <p:spPr>
          <a:xfrm>
            <a:off x="0" y="0"/>
            <a:ext cx="9144000" cy="94826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8636" y="809278"/>
            <a:ext cx="7772400" cy="819522"/>
          </a:xfrm>
        </p:spPr>
        <p:txBody>
          <a:bodyPr>
            <a:normAutofit/>
          </a:bodyPr>
          <a:lstStyle/>
          <a:p>
            <a:pPr algn="ctr"/>
            <a:r>
              <a:rPr lang="de-DE" sz="3600" b="1" dirty="0">
                <a:solidFill>
                  <a:schemeClr val="accent5">
                    <a:lumMod val="75000"/>
                  </a:schemeClr>
                </a:solidFill>
              </a:rPr>
              <a:t>Method framework</a:t>
            </a:r>
            <a:endParaRPr lang="en-US" sz="3600" dirty="0">
              <a:solidFill>
                <a:schemeClr val="accent5">
                  <a:lumMod val="75000"/>
                </a:schemeClr>
              </a:solidFill>
              <a:latin typeface="+mn-lt"/>
            </a:endParaRPr>
          </a:p>
        </p:txBody>
      </p:sp>
      <p:sp>
        <p:nvSpPr>
          <p:cNvPr id="3" name="Subtitle 2"/>
          <p:cNvSpPr>
            <a:spLocks noGrp="1"/>
          </p:cNvSpPr>
          <p:nvPr>
            <p:ph type="subTitle" idx="1"/>
          </p:nvPr>
        </p:nvSpPr>
        <p:spPr>
          <a:xfrm>
            <a:off x="1198636" y="1628800"/>
            <a:ext cx="7772400" cy="5112568"/>
          </a:xfrm>
        </p:spPr>
        <p:txBody>
          <a:bodyPr>
            <a:noAutofit/>
          </a:bodyPr>
          <a:lstStyle/>
          <a:p>
            <a:pPr>
              <a:lnSpc>
                <a:spcPct val="150000"/>
              </a:lnSpc>
            </a:pPr>
            <a:r>
              <a:rPr lang="en-GB" sz="2000" dirty="0"/>
              <a:t>The inquiry-based learning framework has included five inquiry phases: </a:t>
            </a:r>
            <a:endParaRPr lang="en-US" sz="2000" dirty="0"/>
          </a:p>
          <a:p>
            <a:pPr>
              <a:lnSpc>
                <a:spcPct val="150000"/>
              </a:lnSpc>
            </a:pPr>
            <a:r>
              <a:rPr lang="en-GB" sz="2000" b="1" i="1" dirty="0"/>
              <a:t>a) orientation</a:t>
            </a:r>
            <a:r>
              <a:rPr lang="en-GB" sz="2000" dirty="0"/>
              <a:t>, that means the targets identification;</a:t>
            </a:r>
            <a:endParaRPr lang="en-US" sz="2000" dirty="0"/>
          </a:p>
          <a:p>
            <a:pPr>
              <a:lnSpc>
                <a:spcPct val="150000"/>
              </a:lnSpc>
            </a:pPr>
            <a:r>
              <a:rPr lang="en-GB" sz="2000" b="1" i="1" dirty="0"/>
              <a:t>b) conceptualization </a:t>
            </a:r>
            <a:r>
              <a:rPr lang="en-GB" sz="2000" dirty="0"/>
              <a:t>concerning: laboratory experiments on different fermentation processes, dynamic model building for the fermentation process, feedback control system construction in MATLAB-Simulink computing software;</a:t>
            </a:r>
            <a:endParaRPr lang="en-US" sz="2000" dirty="0"/>
          </a:p>
          <a:p>
            <a:pPr>
              <a:lnSpc>
                <a:spcPct val="150000"/>
              </a:lnSpc>
            </a:pPr>
            <a:r>
              <a:rPr lang="en-GB" sz="2000" b="1" i="1" dirty="0"/>
              <a:t>c) investigation </a:t>
            </a:r>
            <a:r>
              <a:rPr lang="en-GB" sz="2000" dirty="0"/>
              <a:t>comprised: model simulation and validation with the experimental data and tuning the controller parameters;   </a:t>
            </a:r>
            <a:endParaRPr lang="en-US" sz="2000" dirty="0"/>
          </a:p>
          <a:p>
            <a:pPr>
              <a:lnSpc>
                <a:spcPct val="150000"/>
              </a:lnSpc>
            </a:pPr>
            <a:r>
              <a:rPr lang="en-US" sz="2000" b="1" i="1" dirty="0"/>
              <a:t>d) conclusion </a:t>
            </a:r>
            <a:r>
              <a:rPr lang="en-US" sz="2000" dirty="0"/>
              <a:t>on the obtained results;</a:t>
            </a:r>
          </a:p>
          <a:p>
            <a:pPr>
              <a:lnSpc>
                <a:spcPct val="150000"/>
              </a:lnSpc>
            </a:pPr>
            <a:r>
              <a:rPr lang="en-GB" sz="2000" b="1" i="1" dirty="0"/>
              <a:t>e) discussion </a:t>
            </a:r>
            <a:r>
              <a:rPr lang="en-GB" sz="2000" dirty="0"/>
              <a:t>regarded the teaching method used.</a:t>
            </a:r>
            <a:endParaRPr lang="en-GB" sz="2000" b="1" i="1" dirty="0">
              <a:solidFill>
                <a:schemeClr val="tx1"/>
              </a:solidFill>
            </a:endParaRPr>
          </a:p>
        </p:txBody>
      </p:sp>
      <p:pic>
        <p:nvPicPr>
          <p:cNvPr id="4" name="Picture 1">
            <a:extLst>
              <a:ext uri="{FF2B5EF4-FFF2-40B4-BE49-F238E27FC236}">
                <a16:creationId xmlns:a16="http://schemas.microsoft.com/office/drawing/2014/main" id="{8CFDDD79-732F-13E1-B855-D3442E68F830}"/>
              </a:ext>
            </a:extLst>
          </p:cNvPr>
          <p:cNvPicPr/>
          <p:nvPr/>
        </p:nvPicPr>
        <p:blipFill>
          <a:blip r:embed="rId3"/>
          <a:stretch/>
        </p:blipFill>
        <p:spPr>
          <a:xfrm>
            <a:off x="0" y="0"/>
            <a:ext cx="9144000" cy="94826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7848" y="1048043"/>
            <a:ext cx="7772400" cy="1012805"/>
          </a:xfrm>
        </p:spPr>
        <p:txBody>
          <a:bodyPr>
            <a:normAutofit fontScale="90000"/>
          </a:bodyPr>
          <a:lstStyle/>
          <a:p>
            <a:pPr algn="ctr"/>
            <a:r>
              <a:rPr lang="en-GB" sz="3600" b="1" dirty="0">
                <a:solidFill>
                  <a:schemeClr val="accent5">
                    <a:lumMod val="75000"/>
                  </a:schemeClr>
                </a:solidFill>
                <a:latin typeface="+mn-lt"/>
              </a:rPr>
              <a:t>b) Conceptualization and </a:t>
            </a:r>
            <a:br>
              <a:rPr lang="en-GB" sz="3600" b="1" dirty="0">
                <a:solidFill>
                  <a:schemeClr val="accent5">
                    <a:lumMod val="75000"/>
                  </a:schemeClr>
                </a:solidFill>
                <a:latin typeface="+mn-lt"/>
              </a:rPr>
            </a:br>
            <a:r>
              <a:rPr lang="en-GB" sz="3600" b="1" dirty="0">
                <a:solidFill>
                  <a:schemeClr val="accent5">
                    <a:lumMod val="75000"/>
                  </a:schemeClr>
                </a:solidFill>
                <a:latin typeface="+mn-lt"/>
              </a:rPr>
              <a:t>c) Investigation</a:t>
            </a:r>
            <a:endParaRPr lang="en-US" sz="3600" dirty="0">
              <a:solidFill>
                <a:schemeClr val="accent5">
                  <a:lumMod val="75000"/>
                </a:schemeClr>
              </a:solidFill>
              <a:latin typeface="+mn-lt"/>
            </a:endParaRPr>
          </a:p>
        </p:txBody>
      </p:sp>
      <p:sp>
        <p:nvSpPr>
          <p:cNvPr id="3" name="Subtitle 2"/>
          <p:cNvSpPr>
            <a:spLocks noGrp="1"/>
          </p:cNvSpPr>
          <p:nvPr>
            <p:ph type="subTitle" idx="1"/>
          </p:nvPr>
        </p:nvSpPr>
        <p:spPr>
          <a:xfrm>
            <a:off x="1187624" y="2111825"/>
            <a:ext cx="7772400" cy="1605207"/>
          </a:xfrm>
        </p:spPr>
        <p:txBody>
          <a:bodyPr>
            <a:noAutofit/>
          </a:bodyPr>
          <a:lstStyle/>
          <a:p>
            <a:pPr algn="just"/>
            <a:r>
              <a:rPr lang="de-DE" sz="1600" dirty="0"/>
              <a:t>The fermentation process </a:t>
            </a:r>
            <a:r>
              <a:rPr lang="de-DE" sz="1600" b="1" dirty="0"/>
              <a:t>model chosed by the studens </a:t>
            </a:r>
            <a:r>
              <a:rPr lang="de-DE" sz="1600" dirty="0"/>
              <a:t>is described by a set of non-linear equations corresponding to the physiological phases of yeast cells: substrate, biomass and alcohol dynamic behaviour, heat transfer equations and the dependence of kinetic parameters on temperatur</a:t>
            </a:r>
            <a:r>
              <a:rPr lang="en-GB" sz="1600" dirty="0"/>
              <a:t>e. The students </a:t>
            </a:r>
            <a:r>
              <a:rPr lang="en-GB" sz="1600" b="1" dirty="0"/>
              <a:t>will be challenged to find an explanation </a:t>
            </a:r>
            <a:r>
              <a:rPr lang="en-GB" sz="1600" dirty="0"/>
              <a:t>for their model. With the help of the teacher and of the date obtained from speciality literature they </a:t>
            </a:r>
            <a:r>
              <a:rPr lang="en-GB" sz="1600" b="1" dirty="0"/>
              <a:t>will propose and discuss </a:t>
            </a:r>
            <a:r>
              <a:rPr lang="en-GB" sz="1600" dirty="0"/>
              <a:t>each of the alternatives.  </a:t>
            </a:r>
            <a:endParaRPr lang="en-US" sz="1600" dirty="0"/>
          </a:p>
        </p:txBody>
      </p:sp>
      <p:grpSp>
        <p:nvGrpSpPr>
          <p:cNvPr id="19" name="Group 18"/>
          <p:cNvGrpSpPr/>
          <p:nvPr/>
        </p:nvGrpSpPr>
        <p:grpSpPr>
          <a:xfrm>
            <a:off x="1475656" y="3713634"/>
            <a:ext cx="3096342" cy="2379662"/>
            <a:chOff x="1475656" y="3140968"/>
            <a:chExt cx="3096342" cy="2379662"/>
          </a:xfrm>
        </p:grpSpPr>
        <p:pic>
          <p:nvPicPr>
            <p:cNvPr id="26" name="Picture 343"/>
            <p:cNvPicPr>
              <a:picLocks noChangeAspect="1" noChangeArrowheads="1"/>
            </p:cNvPicPr>
            <p:nvPr/>
          </p:nvPicPr>
          <p:blipFill>
            <a:blip r:embed="rId3" cstate="print">
              <a:grayscl/>
            </a:blip>
            <a:srcRect/>
            <a:stretch>
              <a:fillRect/>
            </a:stretch>
          </p:blipFill>
          <p:spPr bwMode="auto">
            <a:xfrm>
              <a:off x="1654052" y="3140968"/>
              <a:ext cx="2917946" cy="2267917"/>
            </a:xfrm>
            <a:prstGeom prst="rect">
              <a:avLst/>
            </a:prstGeom>
            <a:noFill/>
          </p:spPr>
        </p:pic>
        <p:sp>
          <p:nvSpPr>
            <p:cNvPr id="29" name="Text Box 346"/>
            <p:cNvSpPr txBox="1">
              <a:spLocks noChangeAspect="1" noChangeArrowheads="1"/>
            </p:cNvSpPr>
            <p:nvPr/>
          </p:nvSpPr>
          <p:spPr bwMode="auto">
            <a:xfrm>
              <a:off x="2860168" y="4255244"/>
              <a:ext cx="204768" cy="1968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000" b="1" i="1" u="none" strike="noStrike" cap="none" normalizeH="0" baseline="0" dirty="0">
                  <a:ln>
                    <a:noFill/>
                  </a:ln>
                  <a:solidFill>
                    <a:schemeClr val="tx1"/>
                  </a:solidFill>
                  <a:effectLst/>
                  <a:latin typeface="Calibri" pitchFamily="34" charset="0"/>
                  <a:cs typeface="Arial" pitchFamily="34" charset="0"/>
                </a:rPr>
                <a:t>P</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30" name="Text Box 347"/>
            <p:cNvSpPr txBox="1">
              <a:spLocks noChangeAspect="1" noChangeArrowheads="1"/>
            </p:cNvSpPr>
            <p:nvPr/>
          </p:nvSpPr>
          <p:spPr bwMode="auto">
            <a:xfrm>
              <a:off x="2771800" y="3933056"/>
              <a:ext cx="285434" cy="20698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000" b="1" i="1" u="none" strike="noStrike" cap="none" normalizeH="0" baseline="0" dirty="0">
                  <a:ln>
                    <a:noFill/>
                  </a:ln>
                  <a:solidFill>
                    <a:schemeClr val="tx1"/>
                  </a:solidFill>
                  <a:effectLst/>
                  <a:latin typeface="Calibri" pitchFamily="34" charset="0"/>
                  <a:cs typeface="Arial" pitchFamily="34" charset="0"/>
                </a:rPr>
                <a:t>S</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cxnSp>
          <p:nvCxnSpPr>
            <p:cNvPr id="31" name="AutoShape 348"/>
            <p:cNvCxnSpPr>
              <a:cxnSpLocks noChangeAspect="1" noChangeShapeType="1"/>
            </p:cNvCxnSpPr>
            <p:nvPr/>
          </p:nvCxnSpPr>
          <p:spPr bwMode="auto">
            <a:xfrm flipH="1">
              <a:off x="2555776" y="4077072"/>
              <a:ext cx="286986" cy="125078"/>
            </a:xfrm>
            <a:prstGeom prst="straightConnector1">
              <a:avLst/>
            </a:prstGeom>
            <a:noFill/>
            <a:ln w="9525">
              <a:solidFill>
                <a:srgbClr val="000000"/>
              </a:solidFill>
              <a:round/>
              <a:headEnd/>
              <a:tailEnd/>
            </a:ln>
          </p:spPr>
        </p:cxnSp>
        <p:cxnSp>
          <p:nvCxnSpPr>
            <p:cNvPr id="32" name="AutoShape 349"/>
            <p:cNvCxnSpPr>
              <a:cxnSpLocks noChangeAspect="1" noChangeShapeType="1"/>
            </p:cNvCxnSpPr>
            <p:nvPr/>
          </p:nvCxnSpPr>
          <p:spPr bwMode="auto">
            <a:xfrm>
              <a:off x="3043218" y="4405719"/>
              <a:ext cx="147371" cy="191109"/>
            </a:xfrm>
            <a:prstGeom prst="straightConnector1">
              <a:avLst/>
            </a:prstGeom>
            <a:noFill/>
            <a:ln w="9525">
              <a:solidFill>
                <a:srgbClr val="000000"/>
              </a:solidFill>
              <a:round/>
              <a:headEnd/>
              <a:tailEnd/>
            </a:ln>
          </p:spPr>
        </p:cxnSp>
        <p:sp>
          <p:nvSpPr>
            <p:cNvPr id="28" name="Text Box 345"/>
            <p:cNvSpPr txBox="1">
              <a:spLocks noChangeAspect="1" noChangeArrowheads="1"/>
            </p:cNvSpPr>
            <p:nvPr/>
          </p:nvSpPr>
          <p:spPr bwMode="auto">
            <a:xfrm>
              <a:off x="1475656" y="3212713"/>
              <a:ext cx="416517" cy="1963158"/>
            </a:xfrm>
            <a:prstGeom prst="rect">
              <a:avLst/>
            </a:prstGeom>
            <a:solidFill>
              <a:srgbClr val="FFFFFF"/>
            </a:solidFill>
            <a:ln w="9525">
              <a:noFill/>
              <a:miter lim="800000"/>
              <a:headEnd/>
              <a:tailEnd/>
            </a:ln>
          </p:spPr>
          <p:txBody>
            <a:bodyPr vert="vert270"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fr-FR" sz="1000" b="0" i="0" u="none" strike="noStrike" cap="none" normalizeH="0" baseline="0" dirty="0">
                  <a:ln>
                    <a:noFill/>
                  </a:ln>
                  <a:solidFill>
                    <a:schemeClr val="tx1"/>
                  </a:solidFill>
                  <a:effectLst/>
                  <a:latin typeface="Calibri" pitchFamily="34" charset="0"/>
                  <a:cs typeface="Arial" pitchFamily="34" charset="0"/>
                </a:rPr>
                <a:t>Glucose concentration, </a:t>
              </a:r>
              <a:r>
                <a:rPr kumimoji="0" lang="fr-FR" sz="1000" b="1" i="1" u="none" strike="noStrike" cap="none" normalizeH="0" baseline="0" dirty="0">
                  <a:ln>
                    <a:noFill/>
                  </a:ln>
                  <a:solidFill>
                    <a:schemeClr val="tx1"/>
                  </a:solidFill>
                  <a:effectLst/>
                  <a:latin typeface="Calibri" pitchFamily="34" charset="0"/>
                  <a:cs typeface="Arial" pitchFamily="34" charset="0"/>
                </a:rPr>
                <a:t>S</a:t>
              </a:r>
              <a:r>
                <a:rPr kumimoji="0" lang="fr-FR" sz="1000" b="0" i="0" u="none" strike="noStrike" cap="none" normalizeH="0" baseline="0" dirty="0">
                  <a:ln>
                    <a:noFill/>
                  </a:ln>
                  <a:solidFill>
                    <a:schemeClr val="tx1"/>
                  </a:solidFill>
                  <a:effectLst/>
                  <a:latin typeface="Calibri" pitchFamily="34" charset="0"/>
                  <a:cs typeface="Arial" pitchFamily="34" charset="0"/>
                </a:rPr>
                <a:t> [g</a:t>
              </a:r>
              <a:r>
                <a:rPr kumimoji="0" lang="en-US" sz="1000" b="0" i="0" u="none" strike="noStrike" cap="none" normalizeH="0" baseline="0" dirty="0">
                  <a:ln>
                    <a:noFill/>
                  </a:ln>
                  <a:solidFill>
                    <a:schemeClr val="tx1"/>
                  </a:solidFill>
                  <a:effectLst/>
                  <a:latin typeface="Calibri" pitchFamily="34" charset="0"/>
                  <a:cs typeface="Arial" pitchFamily="34" charset="0"/>
                </a:rPr>
                <a:t>·</a:t>
              </a:r>
              <a:r>
                <a:rPr kumimoji="0" lang="fr-FR" sz="1000" b="0" i="0" u="none" strike="noStrike" cap="none" normalizeH="0" baseline="0" dirty="0">
                  <a:ln>
                    <a:noFill/>
                  </a:ln>
                  <a:solidFill>
                    <a:schemeClr val="tx1"/>
                  </a:solidFill>
                  <a:effectLst/>
                  <a:latin typeface="Calibri" pitchFamily="34" charset="0"/>
                  <a:cs typeface="Arial" pitchFamily="34" charset="0"/>
                </a:rPr>
                <a:t>L</a:t>
              </a:r>
              <a:r>
                <a:rPr kumimoji="0" lang="fr-FR" sz="1000" b="0" i="0" u="none" strike="noStrike" cap="none" normalizeH="0" baseline="30000" dirty="0">
                  <a:ln>
                    <a:noFill/>
                  </a:ln>
                  <a:solidFill>
                    <a:schemeClr val="tx1"/>
                  </a:solidFill>
                  <a:effectLst/>
                  <a:latin typeface="Calibri" pitchFamily="34" charset="0"/>
                  <a:cs typeface="Arial" pitchFamily="34" charset="0"/>
                </a:rPr>
                <a:t>-1</a:t>
              </a:r>
              <a:r>
                <a:rPr kumimoji="0" lang="fr-FR" sz="1000" b="0" i="0" u="none" strike="noStrike" cap="none" normalizeH="0" baseline="0" dirty="0">
                  <a:ln>
                    <a:noFill/>
                  </a:ln>
                  <a:solidFill>
                    <a:schemeClr val="tx1"/>
                  </a:solidFill>
                  <a:effectLst/>
                  <a:latin typeface="Calibri" pitchFamily="34" charset="0"/>
                  <a:cs typeface="Arial" pitchFamily="34" charset="0"/>
                </a:rPr>
                <a:t>]; </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000" b="0" i="0" u="none" strike="noStrike" cap="none" normalizeH="0" baseline="0" dirty="0" err="1">
                  <a:ln>
                    <a:noFill/>
                  </a:ln>
                  <a:solidFill>
                    <a:schemeClr val="tx1"/>
                  </a:solidFill>
                  <a:effectLst/>
                  <a:latin typeface="Calibri" pitchFamily="34" charset="0"/>
                  <a:cs typeface="Arial" pitchFamily="34" charset="0"/>
                </a:rPr>
                <a:t>Alcohol</a:t>
              </a:r>
              <a:r>
                <a:rPr kumimoji="0" lang="fr-FR" sz="1000" b="0" i="0" u="none" strike="noStrike" cap="none" normalizeH="0" baseline="0" dirty="0">
                  <a:ln>
                    <a:noFill/>
                  </a:ln>
                  <a:solidFill>
                    <a:schemeClr val="tx1"/>
                  </a:solidFill>
                  <a:effectLst/>
                  <a:latin typeface="Calibri" pitchFamily="34" charset="0"/>
                  <a:cs typeface="Arial" pitchFamily="34" charset="0"/>
                </a:rPr>
                <a:t> concentration, </a:t>
              </a:r>
              <a:r>
                <a:rPr kumimoji="0" lang="fr-FR" sz="1000" b="1" i="1" u="none" strike="noStrike" cap="none" normalizeH="0" baseline="0" dirty="0">
                  <a:ln>
                    <a:noFill/>
                  </a:ln>
                  <a:solidFill>
                    <a:schemeClr val="tx1"/>
                  </a:solidFill>
                  <a:effectLst/>
                  <a:latin typeface="Calibri" pitchFamily="34" charset="0"/>
                  <a:cs typeface="Arial" pitchFamily="34" charset="0"/>
                </a:rPr>
                <a:t>P</a:t>
              </a:r>
              <a:r>
                <a:rPr kumimoji="0" lang="fr-FR" sz="1000" b="0" i="0" u="none" strike="noStrike" cap="none" normalizeH="0" baseline="0" dirty="0">
                  <a:ln>
                    <a:noFill/>
                  </a:ln>
                  <a:solidFill>
                    <a:schemeClr val="tx1"/>
                  </a:solidFill>
                  <a:effectLst/>
                  <a:latin typeface="Calibri" pitchFamily="34" charset="0"/>
                  <a:cs typeface="Arial" pitchFamily="34" charset="0"/>
                </a:rPr>
                <a:t> [g</a:t>
              </a:r>
              <a:r>
                <a:rPr kumimoji="0" lang="en-US" sz="1000" b="0" i="0" u="none" strike="noStrike" cap="none" normalizeH="0" baseline="0" dirty="0">
                  <a:ln>
                    <a:noFill/>
                  </a:ln>
                  <a:solidFill>
                    <a:schemeClr val="tx1"/>
                  </a:solidFill>
                  <a:effectLst/>
                  <a:latin typeface="Calibri" pitchFamily="34" charset="0"/>
                  <a:cs typeface="Arial" pitchFamily="34" charset="0"/>
                </a:rPr>
                <a:t>·</a:t>
              </a:r>
              <a:r>
                <a:rPr kumimoji="0" lang="fr-FR" sz="1000" b="0" i="0" u="none" strike="noStrike" cap="none" normalizeH="0" baseline="0" dirty="0">
                  <a:ln>
                    <a:noFill/>
                  </a:ln>
                  <a:solidFill>
                    <a:schemeClr val="tx1"/>
                  </a:solidFill>
                  <a:effectLst/>
                  <a:latin typeface="Calibri" pitchFamily="34" charset="0"/>
                  <a:cs typeface="Arial" pitchFamily="34" charset="0"/>
                </a:rPr>
                <a:t>L</a:t>
              </a:r>
              <a:r>
                <a:rPr kumimoji="0" lang="fr-FR" sz="1000" b="0" i="0" u="none" strike="noStrike" cap="none" normalizeH="0" baseline="30000" dirty="0">
                  <a:ln>
                    <a:noFill/>
                  </a:ln>
                  <a:solidFill>
                    <a:schemeClr val="tx1"/>
                  </a:solidFill>
                  <a:effectLst/>
                  <a:latin typeface="Calibri" pitchFamily="34" charset="0"/>
                  <a:cs typeface="Arial" pitchFamily="34" charset="0"/>
                </a:rPr>
                <a:t>-1</a:t>
              </a:r>
              <a:r>
                <a:rPr kumimoji="0" lang="fr-FR" sz="1000" b="0" i="0" u="none" strike="noStrike" cap="none" normalizeH="0" baseline="0" dirty="0">
                  <a:ln>
                    <a:noFill/>
                  </a:ln>
                  <a:solidFill>
                    <a:schemeClr val="tx1"/>
                  </a:solidFill>
                  <a:effectLst/>
                  <a:latin typeface="Calibri" pitchFamily="34" charset="0"/>
                  <a:cs typeface="Arial" pitchFamily="34" charset="0"/>
                </a:rPr>
                <a:t>] ;</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7" name="Text Box 344"/>
            <p:cNvSpPr txBox="1">
              <a:spLocks noChangeAspect="1" noChangeArrowheads="1"/>
            </p:cNvSpPr>
            <p:nvPr/>
          </p:nvSpPr>
          <p:spPr bwMode="auto">
            <a:xfrm>
              <a:off x="2490189" y="5279997"/>
              <a:ext cx="960238" cy="24063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a:ln>
                    <a:noFill/>
                  </a:ln>
                  <a:solidFill>
                    <a:schemeClr val="tx1"/>
                  </a:solidFill>
                  <a:effectLst/>
                  <a:latin typeface="Calibri" pitchFamily="34" charset="0"/>
                  <a:cs typeface="Arial" pitchFamily="34" charset="0"/>
                </a:rPr>
                <a:t>Time, [h]</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grpSp>
        <p:nvGrpSpPr>
          <p:cNvPr id="1034" name="Group 10"/>
          <p:cNvGrpSpPr>
            <a:grpSpLocks/>
          </p:cNvGrpSpPr>
          <p:nvPr/>
        </p:nvGrpSpPr>
        <p:grpSpPr bwMode="auto">
          <a:xfrm>
            <a:off x="5508104" y="3859237"/>
            <a:ext cx="2952328" cy="2378075"/>
            <a:chOff x="5287" y="3816"/>
            <a:chExt cx="4259" cy="3745"/>
          </a:xfrm>
        </p:grpSpPr>
        <p:pic>
          <p:nvPicPr>
            <p:cNvPr id="34" name="Picture 450"/>
            <p:cNvPicPr>
              <a:picLocks noChangeAspect="1" noChangeArrowheads="1"/>
            </p:cNvPicPr>
            <p:nvPr/>
          </p:nvPicPr>
          <p:blipFill>
            <a:blip r:embed="rId4" cstate="print">
              <a:grayscl/>
            </a:blip>
            <a:srcRect/>
            <a:stretch>
              <a:fillRect/>
            </a:stretch>
          </p:blipFill>
          <p:spPr bwMode="auto">
            <a:xfrm>
              <a:off x="5405" y="3816"/>
              <a:ext cx="4141" cy="3523"/>
            </a:xfrm>
            <a:prstGeom prst="rect">
              <a:avLst/>
            </a:prstGeom>
            <a:noFill/>
          </p:spPr>
        </p:pic>
        <p:sp>
          <p:nvSpPr>
            <p:cNvPr id="35" name="Text Box 451"/>
            <p:cNvSpPr txBox="1">
              <a:spLocks noChangeAspect="1" noChangeArrowheads="1"/>
            </p:cNvSpPr>
            <p:nvPr/>
          </p:nvSpPr>
          <p:spPr bwMode="auto">
            <a:xfrm>
              <a:off x="5287" y="3999"/>
              <a:ext cx="466" cy="2889"/>
            </a:xfrm>
            <a:prstGeom prst="rect">
              <a:avLst/>
            </a:prstGeom>
            <a:solidFill>
              <a:srgbClr val="FFFFFF"/>
            </a:solidFill>
            <a:ln w="9525">
              <a:noFill/>
              <a:miter lim="800000"/>
              <a:headEnd/>
              <a:tailEnd/>
            </a:ln>
          </p:spPr>
          <p:txBody>
            <a:bodyPr vert="vert270"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pt-BR" sz="1000" b="0" i="0" u="none" strike="noStrike" cap="none" normalizeH="0" baseline="0" dirty="0">
                  <a:ln>
                    <a:noFill/>
                  </a:ln>
                  <a:solidFill>
                    <a:schemeClr val="tx1"/>
                  </a:solidFill>
                  <a:effectLst/>
                  <a:latin typeface="Calibri" pitchFamily="34" charset="0"/>
                  <a:cs typeface="Arial" pitchFamily="34" charset="0"/>
                </a:rPr>
                <a:t>Biomass concentration, </a:t>
              </a:r>
              <a:r>
                <a:rPr kumimoji="0" lang="pt-BR" sz="1000" b="1" i="1" u="none" strike="noStrike" cap="none" normalizeH="0" baseline="0" dirty="0">
                  <a:ln>
                    <a:noFill/>
                  </a:ln>
                  <a:solidFill>
                    <a:schemeClr val="tx1"/>
                  </a:solidFill>
                  <a:effectLst/>
                  <a:latin typeface="Calibri" pitchFamily="34" charset="0"/>
                  <a:cs typeface="Arial" pitchFamily="34" charset="0"/>
                </a:rPr>
                <a:t>X</a:t>
              </a:r>
              <a:r>
                <a:rPr kumimoji="0" lang="pt-BR" sz="1000" b="0" i="0" u="none" strike="noStrike" cap="none" normalizeH="0" baseline="0" dirty="0">
                  <a:ln>
                    <a:noFill/>
                  </a:ln>
                  <a:solidFill>
                    <a:schemeClr val="tx1"/>
                  </a:solidFill>
                  <a:effectLst/>
                  <a:latin typeface="Calibri" pitchFamily="34" charset="0"/>
                  <a:cs typeface="Arial" pitchFamily="34" charset="0"/>
                </a:rPr>
                <a:t> [g</a:t>
              </a:r>
              <a:r>
                <a:rPr kumimoji="0" lang="en-US" sz="1000" b="0" i="0" u="none" strike="noStrike" cap="none" normalizeH="0" baseline="0" dirty="0">
                  <a:ln>
                    <a:noFill/>
                  </a:ln>
                  <a:solidFill>
                    <a:schemeClr val="tx1"/>
                  </a:solidFill>
                  <a:effectLst/>
                  <a:latin typeface="Calibri" pitchFamily="34" charset="0"/>
                  <a:cs typeface="Arial" pitchFamily="34" charset="0"/>
                </a:rPr>
                <a:t>·</a:t>
              </a:r>
              <a:r>
                <a:rPr kumimoji="0" lang="pt-BR" sz="1000" b="0" i="0" u="none" strike="noStrike" cap="none" normalizeH="0" baseline="0" dirty="0">
                  <a:ln>
                    <a:noFill/>
                  </a:ln>
                  <a:solidFill>
                    <a:schemeClr val="tx1"/>
                  </a:solidFill>
                  <a:effectLst/>
                  <a:latin typeface="Calibri" pitchFamily="34" charset="0"/>
                  <a:cs typeface="Arial" pitchFamily="34" charset="0"/>
                </a:rPr>
                <a:t>L</a:t>
              </a:r>
              <a:r>
                <a:rPr kumimoji="0" lang="pt-BR" sz="1000" b="0" i="0" u="none" strike="noStrike" cap="none" normalizeH="0" baseline="30000" dirty="0">
                  <a:ln>
                    <a:noFill/>
                  </a:ln>
                  <a:solidFill>
                    <a:schemeClr val="tx1"/>
                  </a:solidFill>
                  <a:effectLst/>
                  <a:latin typeface="Calibri" pitchFamily="34" charset="0"/>
                  <a:cs typeface="Arial" pitchFamily="34" charset="0"/>
                </a:rPr>
                <a:t>-1</a:t>
              </a:r>
              <a:r>
                <a:rPr kumimoji="0" lang="pt-BR" sz="1000" b="0" i="0" u="none" strike="noStrike" cap="none" normalizeH="0" baseline="0" dirty="0">
                  <a:ln>
                    <a:noFill/>
                  </a:ln>
                  <a:solidFill>
                    <a:schemeClr val="tx1"/>
                  </a:solidFill>
                  <a:effectLst/>
                  <a:latin typeface="Calibri" pitchFamily="34" charset="0"/>
                  <a:cs typeface="Arial" pitchFamily="34" charset="0"/>
                </a:rPr>
                <a:t>]</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36" name="Text Box 452"/>
            <p:cNvSpPr txBox="1">
              <a:spLocks noChangeAspect="1" noChangeArrowheads="1"/>
            </p:cNvSpPr>
            <p:nvPr/>
          </p:nvSpPr>
          <p:spPr bwMode="auto">
            <a:xfrm>
              <a:off x="6798" y="7121"/>
              <a:ext cx="1437" cy="44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a:ln>
                    <a:noFill/>
                  </a:ln>
                  <a:solidFill>
                    <a:schemeClr val="tx1"/>
                  </a:solidFill>
                  <a:effectLst/>
                  <a:latin typeface="Calibri" pitchFamily="34" charset="0"/>
                  <a:cs typeface="Arial" pitchFamily="34" charset="0"/>
                </a:rPr>
                <a:t>Time, [h]</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sp>
        <p:nvSpPr>
          <p:cNvPr id="1038" name="Text Box 14"/>
          <p:cNvSpPr txBox="1">
            <a:spLocks noChangeArrowheads="1"/>
          </p:cNvSpPr>
          <p:nvPr/>
        </p:nvSpPr>
        <p:spPr bwMode="auto">
          <a:xfrm>
            <a:off x="1259632" y="6115943"/>
            <a:ext cx="3456384" cy="7694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buClrTx/>
              <a:buSzTx/>
              <a:buFontTx/>
              <a:buNone/>
              <a:tabLst/>
            </a:pPr>
            <a:r>
              <a:rPr kumimoji="0" lang="en-US" sz="1100" b="1" i="0" u="none" strike="noStrike" cap="none" normalizeH="0" baseline="0" dirty="0">
                <a:ln>
                  <a:noFill/>
                </a:ln>
                <a:solidFill>
                  <a:schemeClr val="tx1"/>
                </a:solidFill>
                <a:effectLst/>
                <a:latin typeface="Calibri" pitchFamily="34" charset="0"/>
                <a:cs typeface="Arial" pitchFamily="34" charset="0"/>
              </a:rPr>
              <a:t>Figure 1: Evolution of glucose and alcohol concentrations; a comparison between experimental values (o - glucose and + - alcohol) and simulation results (continuous lines)</a:t>
            </a:r>
            <a:r>
              <a:rPr kumimoji="0" lang="en-US" sz="1100" b="0" i="0" u="none" strike="noStrike" cap="none" normalizeH="0" baseline="0" dirty="0">
                <a:ln>
                  <a:noFill/>
                </a:ln>
                <a:solidFill>
                  <a:schemeClr val="tx1"/>
                </a:solidFill>
                <a:effectLst/>
                <a:latin typeface="Calibri" pitchFamily="34" charset="0"/>
                <a:cs typeface="Arial" pitchFamily="34" charset="0"/>
              </a:rPr>
              <a:t> </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039" name="Text Box 15"/>
          <p:cNvSpPr txBox="1">
            <a:spLocks noChangeArrowheads="1"/>
          </p:cNvSpPr>
          <p:nvPr/>
        </p:nvSpPr>
        <p:spPr bwMode="auto">
          <a:xfrm>
            <a:off x="5724128" y="6165304"/>
            <a:ext cx="2520280" cy="6480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1" i="0" u="none" strike="noStrike" cap="none" normalizeH="0" baseline="0" dirty="0">
                <a:ln>
                  <a:noFill/>
                </a:ln>
                <a:solidFill>
                  <a:schemeClr val="tx1"/>
                </a:solidFill>
                <a:effectLst/>
                <a:latin typeface="Calibri" pitchFamily="34" charset="0"/>
                <a:cs typeface="Arial" pitchFamily="34" charset="0"/>
              </a:rPr>
              <a:t>Figure 2: Comparison between the biomass simulation results (continuous line) and experimental data (o)</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pic>
        <p:nvPicPr>
          <p:cNvPr id="4" name="Picture 1">
            <a:extLst>
              <a:ext uri="{FF2B5EF4-FFF2-40B4-BE49-F238E27FC236}">
                <a16:creationId xmlns:a16="http://schemas.microsoft.com/office/drawing/2014/main" id="{6A36AD82-7FD0-6F5A-3725-A3A068CC9587}"/>
              </a:ext>
            </a:extLst>
          </p:cNvPr>
          <p:cNvPicPr/>
          <p:nvPr/>
        </p:nvPicPr>
        <p:blipFill>
          <a:blip r:embed="rId5"/>
          <a:stretch/>
        </p:blipFill>
        <p:spPr>
          <a:xfrm>
            <a:off x="0" y="0"/>
            <a:ext cx="9144000" cy="94826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95292" y="5157192"/>
            <a:ext cx="7841204" cy="1296144"/>
          </a:xfrm>
        </p:spPr>
        <p:txBody>
          <a:bodyPr>
            <a:noAutofit/>
          </a:bodyPr>
          <a:lstStyle/>
          <a:p>
            <a:pPr algn="just">
              <a:lnSpc>
                <a:spcPct val="150000"/>
              </a:lnSpc>
            </a:pPr>
            <a:r>
              <a:rPr lang="en-GB" sz="1800" dirty="0">
                <a:solidFill>
                  <a:schemeClr val="accent5">
                    <a:lumMod val="50000"/>
                  </a:schemeClr>
                </a:solidFill>
              </a:rPr>
              <a:t>Then, </a:t>
            </a:r>
            <a:r>
              <a:rPr lang="en-GB" sz="1800" dirty="0"/>
              <a:t>based on the fermentation process model has been realised a concentration control loop measuring the output concentration of substrate, </a:t>
            </a:r>
            <a:r>
              <a:rPr lang="en-GB" sz="1800" i="1" dirty="0"/>
              <a:t>S</a:t>
            </a:r>
            <a:r>
              <a:rPr lang="en-GB" sz="1800" dirty="0"/>
              <a:t>. The block diagram of the concentration control is presented in figure 4.</a:t>
            </a:r>
            <a:endParaRPr lang="en-US" sz="1800" dirty="0"/>
          </a:p>
        </p:txBody>
      </p:sp>
      <p:grpSp>
        <p:nvGrpSpPr>
          <p:cNvPr id="2050" name="Group 2"/>
          <p:cNvGrpSpPr>
            <a:grpSpLocks/>
          </p:cNvGrpSpPr>
          <p:nvPr/>
        </p:nvGrpSpPr>
        <p:grpSpPr bwMode="auto">
          <a:xfrm>
            <a:off x="3104803" y="2199307"/>
            <a:ext cx="3627437" cy="2309813"/>
            <a:chOff x="2358" y="9001"/>
            <a:chExt cx="5713" cy="3639"/>
          </a:xfrm>
        </p:grpSpPr>
        <p:pic>
          <p:nvPicPr>
            <p:cNvPr id="17" name="Picture 81"/>
            <p:cNvPicPr>
              <a:picLocks noChangeAspect="1" noChangeArrowheads="1"/>
            </p:cNvPicPr>
            <p:nvPr/>
          </p:nvPicPr>
          <p:blipFill>
            <a:blip r:embed="rId3" cstate="print">
              <a:grayscl/>
            </a:blip>
            <a:srcRect/>
            <a:stretch>
              <a:fillRect/>
            </a:stretch>
          </p:blipFill>
          <p:spPr bwMode="auto">
            <a:xfrm>
              <a:off x="2747" y="9001"/>
              <a:ext cx="5324" cy="3530"/>
            </a:xfrm>
            <a:prstGeom prst="rect">
              <a:avLst/>
            </a:prstGeom>
            <a:noFill/>
          </p:spPr>
        </p:pic>
        <p:sp>
          <p:nvSpPr>
            <p:cNvPr id="18" name="Text Box 82"/>
            <p:cNvSpPr txBox="1">
              <a:spLocks noChangeArrowheads="1"/>
            </p:cNvSpPr>
            <p:nvPr/>
          </p:nvSpPr>
          <p:spPr bwMode="auto">
            <a:xfrm>
              <a:off x="2358" y="9099"/>
              <a:ext cx="993" cy="3080"/>
            </a:xfrm>
            <a:prstGeom prst="rect">
              <a:avLst/>
            </a:prstGeom>
            <a:noFill/>
            <a:ln w="9525">
              <a:noFill/>
              <a:miter lim="800000"/>
              <a:headEnd/>
              <a:tailEnd/>
            </a:ln>
          </p:spPr>
          <p:txBody>
            <a:bodyPr vert="vert270"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en-US" sz="1000" b="0" i="0" u="none" strike="noStrike" cap="none" normalizeH="0" baseline="0" dirty="0">
                  <a:ln>
                    <a:noFill/>
                  </a:ln>
                  <a:solidFill>
                    <a:schemeClr val="tx1"/>
                  </a:solidFill>
                  <a:effectLst/>
                  <a:latin typeface="Calibri" pitchFamily="34" charset="0"/>
                  <a:cs typeface="Arial" pitchFamily="34" charset="0"/>
                </a:rPr>
                <a:t>Temperature in bioreactor, </a:t>
              </a:r>
              <a:r>
                <a:rPr kumimoji="0" lang="en-US" sz="1000" b="1" i="1" u="none" strike="noStrike" cap="none" normalizeH="0" baseline="0" dirty="0">
                  <a:ln>
                    <a:noFill/>
                  </a:ln>
                  <a:solidFill>
                    <a:schemeClr val="tx1"/>
                  </a:solidFill>
                  <a:effectLst/>
                  <a:latin typeface="Calibri" pitchFamily="34" charset="0"/>
                  <a:cs typeface="Arial" pitchFamily="34" charset="0"/>
                </a:rPr>
                <a:t>T </a:t>
              </a:r>
              <a:r>
                <a:rPr kumimoji="0" lang="en-US" sz="1000" b="1" i="1" u="none" strike="noStrike" cap="none" normalizeH="0" baseline="30000" dirty="0">
                  <a:ln>
                    <a:noFill/>
                  </a:ln>
                  <a:solidFill>
                    <a:schemeClr val="tx1"/>
                  </a:solidFill>
                  <a:effectLst/>
                  <a:latin typeface="Times New Roman" pitchFamily="18" charset="0"/>
                  <a:cs typeface="Arial" pitchFamily="34" charset="0"/>
                </a:rPr>
                <a:t>0</a:t>
              </a:r>
              <a:r>
                <a:rPr kumimoji="0" lang="en-US" sz="1000" b="0" i="0" u="none" strike="noStrike" cap="none" normalizeH="0" baseline="0" dirty="0">
                  <a:ln>
                    <a:noFill/>
                  </a:ln>
                  <a:solidFill>
                    <a:schemeClr val="tx1"/>
                  </a:solidFill>
                  <a:effectLst/>
                  <a:latin typeface="Calibri" pitchFamily="34" charset="0"/>
                  <a:cs typeface="Arial" pitchFamily="34" charset="0"/>
                </a:rPr>
                <a:t>[K];</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dirty="0">
                  <a:ln>
                    <a:noFill/>
                  </a:ln>
                  <a:solidFill>
                    <a:schemeClr val="tx1"/>
                  </a:solidFill>
                  <a:effectLst/>
                  <a:latin typeface="Calibri" pitchFamily="34" charset="0"/>
                  <a:cs typeface="Arial" pitchFamily="34" charset="0"/>
                </a:rPr>
                <a:t>Temperature of cooling agent, </a:t>
              </a:r>
              <a:r>
                <a:rPr kumimoji="0" lang="en-US" sz="1000" b="1" i="1" u="none" strike="noStrike" cap="none" normalizeH="0" baseline="0" dirty="0">
                  <a:ln>
                    <a:noFill/>
                  </a:ln>
                  <a:solidFill>
                    <a:schemeClr val="tx1"/>
                  </a:solidFill>
                  <a:effectLst/>
                  <a:latin typeface="Calibri" pitchFamily="34" charset="0"/>
                  <a:cs typeface="Arial" pitchFamily="34" charset="0"/>
                </a:rPr>
                <a:t>T</a:t>
              </a:r>
              <a:r>
                <a:rPr kumimoji="0" lang="en-US" sz="1000" b="1" i="1" u="none" strike="noStrike" cap="none" normalizeH="0" baseline="30000" dirty="0">
                  <a:ln>
                    <a:noFill/>
                  </a:ln>
                  <a:solidFill>
                    <a:schemeClr val="tx1"/>
                  </a:solidFill>
                  <a:effectLst/>
                  <a:latin typeface="Calibri" pitchFamily="34" charset="0"/>
                  <a:cs typeface="Arial" pitchFamily="34" charset="0"/>
                </a:rPr>
                <a:t>0 </a:t>
              </a:r>
              <a:r>
                <a:rPr kumimoji="0" lang="en-US" sz="1000" b="1" i="1" u="none" strike="noStrike" cap="none" normalizeH="0" baseline="-25000" dirty="0" err="1">
                  <a:ln>
                    <a:noFill/>
                  </a:ln>
                  <a:solidFill>
                    <a:schemeClr val="tx1"/>
                  </a:solidFill>
                  <a:effectLst/>
                  <a:latin typeface="Calibri" pitchFamily="34" charset="0"/>
                  <a:cs typeface="Arial" pitchFamily="34" charset="0"/>
                </a:rPr>
                <a:t>ag</a:t>
              </a:r>
              <a:r>
                <a:rPr kumimoji="0" lang="en-US" sz="1000" b="0" i="0" u="none" strike="noStrike" cap="none" normalizeH="0" baseline="0" dirty="0">
                  <a:ln>
                    <a:noFill/>
                  </a:ln>
                  <a:solidFill>
                    <a:schemeClr val="tx1"/>
                  </a:solidFill>
                  <a:effectLst/>
                  <a:latin typeface="Calibri" pitchFamily="34" charset="0"/>
                  <a:cs typeface="Arial" pitchFamily="34" charset="0"/>
                </a:rPr>
                <a:t> [K];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9" name="Text Box 83"/>
            <p:cNvSpPr txBox="1">
              <a:spLocks noChangeArrowheads="1"/>
            </p:cNvSpPr>
            <p:nvPr/>
          </p:nvSpPr>
          <p:spPr bwMode="auto">
            <a:xfrm>
              <a:off x="6769" y="9829"/>
              <a:ext cx="824" cy="41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000" b="1" i="1" u="none" strike="noStrike" cap="none" normalizeH="0" baseline="0">
                  <a:ln>
                    <a:noFill/>
                  </a:ln>
                  <a:solidFill>
                    <a:schemeClr val="tx1"/>
                  </a:solidFill>
                  <a:effectLst/>
                  <a:latin typeface="Calibri" pitchFamily="34" charset="0"/>
                  <a:cs typeface="Arial" pitchFamily="34" charset="0"/>
                </a:rPr>
                <a:t>T</a:t>
              </a:r>
              <a:r>
                <a:rPr kumimoji="0" lang="en-US" sz="1000" b="1" i="1" u="none" strike="noStrike" cap="none" normalizeH="0" baseline="30000">
                  <a:ln>
                    <a:noFill/>
                  </a:ln>
                  <a:solidFill>
                    <a:schemeClr val="tx1"/>
                  </a:solidFill>
                  <a:effectLst/>
                  <a:latin typeface="Times New Roman" pitchFamily="18" charset="0"/>
                  <a:cs typeface="Arial" pitchFamily="34" charset="0"/>
                </a:rPr>
                <a:t>0</a:t>
              </a:r>
              <a:r>
                <a:rPr kumimoji="0" lang="en-US" sz="1000" b="1" i="1" u="none" strike="noStrike" cap="none" normalizeH="0" baseline="-25000">
                  <a:ln>
                    <a:noFill/>
                  </a:ln>
                  <a:solidFill>
                    <a:schemeClr val="tx1"/>
                  </a:solidFill>
                  <a:effectLst/>
                  <a:latin typeface="Calibri" pitchFamily="34" charset="0"/>
                  <a:cs typeface="Arial" pitchFamily="34" charset="0"/>
                </a:rPr>
                <a:t>ag</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20" name="Text Box 84"/>
            <p:cNvSpPr txBox="1">
              <a:spLocks noChangeArrowheads="1"/>
            </p:cNvSpPr>
            <p:nvPr/>
          </p:nvSpPr>
          <p:spPr bwMode="auto">
            <a:xfrm>
              <a:off x="6418" y="9475"/>
              <a:ext cx="460" cy="3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000" b="1" i="1" u="none" strike="noStrike" cap="none" normalizeH="0" baseline="0">
                  <a:ln>
                    <a:noFill/>
                  </a:ln>
                  <a:solidFill>
                    <a:schemeClr val="tx1"/>
                  </a:solidFill>
                  <a:effectLst/>
                  <a:latin typeface="Calibri" pitchFamily="34" charset="0"/>
                  <a:cs typeface="Arial" pitchFamily="34" charset="0"/>
                </a:rPr>
                <a:t>T</a:t>
              </a:r>
              <a:r>
                <a:rPr kumimoji="0" lang="en-US" sz="1000" b="1" i="1" u="none" strike="noStrike" cap="none" normalizeH="0" baseline="30000">
                  <a:ln>
                    <a:noFill/>
                  </a:ln>
                  <a:solidFill>
                    <a:schemeClr val="tx1"/>
                  </a:solidFill>
                  <a:effectLst/>
                  <a:latin typeface="Times New Roman" pitchFamily="18" charset="0"/>
                  <a:cs typeface="Arial" pitchFamily="34" charset="0"/>
                </a:rPr>
                <a:t>0</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21" name="Line 85"/>
            <p:cNvSpPr>
              <a:spLocks noChangeShapeType="1"/>
            </p:cNvSpPr>
            <p:nvPr/>
          </p:nvSpPr>
          <p:spPr bwMode="auto">
            <a:xfrm flipH="1">
              <a:off x="6234" y="9678"/>
              <a:ext cx="308" cy="1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Line 86"/>
            <p:cNvSpPr>
              <a:spLocks noChangeShapeType="1"/>
            </p:cNvSpPr>
            <p:nvPr/>
          </p:nvSpPr>
          <p:spPr bwMode="auto">
            <a:xfrm flipH="1">
              <a:off x="6772" y="10092"/>
              <a:ext cx="239" cy="209"/>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Text Box 87"/>
            <p:cNvSpPr txBox="1">
              <a:spLocks noChangeArrowheads="1"/>
            </p:cNvSpPr>
            <p:nvPr/>
          </p:nvSpPr>
          <p:spPr bwMode="auto">
            <a:xfrm>
              <a:off x="4986" y="12276"/>
              <a:ext cx="1181" cy="36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a:ln>
                    <a:noFill/>
                  </a:ln>
                  <a:solidFill>
                    <a:schemeClr val="tx1"/>
                  </a:solidFill>
                  <a:effectLst/>
                  <a:latin typeface="Calibri" pitchFamily="34" charset="0"/>
                  <a:cs typeface="Arial" pitchFamily="34" charset="0"/>
                </a:rPr>
                <a:t>Time, [h]</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sp>
        <p:nvSpPr>
          <p:cNvPr id="2058" name="Rectangle 10"/>
          <p:cNvSpPr>
            <a:spLocks noChangeArrowheads="1"/>
          </p:cNvSpPr>
          <p:nvPr/>
        </p:nvSpPr>
        <p:spPr bwMode="auto">
          <a:xfrm>
            <a:off x="1763688" y="4679558"/>
            <a:ext cx="6912768"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100" b="1" i="0" u="none" strike="noStrike" cap="none" normalizeH="0" baseline="0" dirty="0">
                <a:ln>
                  <a:noFill/>
                </a:ln>
                <a:effectLst/>
                <a:latin typeface="Calibri" pitchFamily="34" charset="0"/>
                <a:ea typeface="Times New Roman" pitchFamily="18" charset="0"/>
                <a:cs typeface="Arial" pitchFamily="34" charset="0"/>
              </a:rPr>
              <a:t>Figure 3: Temperatures of the fermentation medium and cooling agent (simulation results</a:t>
            </a:r>
            <a:r>
              <a:rPr kumimoji="0" lang="de-DE" sz="1100" b="1" i="0" u="none" strike="noStrike" cap="none" normalizeH="0" baseline="0" dirty="0">
                <a:ln>
                  <a:noFill/>
                </a:ln>
                <a:effectLst/>
                <a:latin typeface="Arial" pitchFamily="34" charset="0"/>
                <a:ea typeface="Times New Roman" pitchFamily="18" charset="0"/>
                <a:cs typeface="Arial" pitchFamily="34" charset="0"/>
              </a:rPr>
              <a:t>)</a:t>
            </a:r>
            <a:endParaRPr kumimoji="0" lang="de-DE" sz="1800" b="0" i="0" u="none" strike="noStrike" cap="none" normalizeH="0" baseline="0" dirty="0">
              <a:ln>
                <a:noFill/>
              </a:ln>
              <a:effectLst/>
              <a:latin typeface="Arial" pitchFamily="34" charset="0"/>
              <a:cs typeface="Arial" pitchFamily="34" charset="0"/>
            </a:endParaRPr>
          </a:p>
        </p:txBody>
      </p:sp>
      <p:sp>
        <p:nvSpPr>
          <p:cNvPr id="5" name="Title 1">
            <a:extLst>
              <a:ext uri="{FF2B5EF4-FFF2-40B4-BE49-F238E27FC236}">
                <a16:creationId xmlns:a16="http://schemas.microsoft.com/office/drawing/2014/main" id="{45BB9735-A9D4-2033-203A-2D2C37C3759E}"/>
              </a:ext>
            </a:extLst>
          </p:cNvPr>
          <p:cNvSpPr>
            <a:spLocks noGrp="1"/>
          </p:cNvSpPr>
          <p:nvPr>
            <p:ph type="ctrTitle"/>
          </p:nvPr>
        </p:nvSpPr>
        <p:spPr>
          <a:xfrm>
            <a:off x="1117848" y="1048043"/>
            <a:ext cx="7772400" cy="1012805"/>
          </a:xfrm>
        </p:spPr>
        <p:txBody>
          <a:bodyPr>
            <a:normAutofit fontScale="90000"/>
          </a:bodyPr>
          <a:lstStyle/>
          <a:p>
            <a:pPr algn="ctr"/>
            <a:r>
              <a:rPr lang="en-GB" sz="3600" b="1" dirty="0">
                <a:solidFill>
                  <a:schemeClr val="accent5">
                    <a:lumMod val="75000"/>
                  </a:schemeClr>
                </a:solidFill>
                <a:latin typeface="+mn-lt"/>
              </a:rPr>
              <a:t>b) Conceptualization and </a:t>
            </a:r>
            <a:br>
              <a:rPr lang="en-GB" sz="3600" b="1" dirty="0">
                <a:solidFill>
                  <a:schemeClr val="accent5">
                    <a:lumMod val="75000"/>
                  </a:schemeClr>
                </a:solidFill>
                <a:latin typeface="+mn-lt"/>
              </a:rPr>
            </a:br>
            <a:r>
              <a:rPr lang="en-GB" sz="3600" b="1" dirty="0">
                <a:solidFill>
                  <a:schemeClr val="accent5">
                    <a:lumMod val="75000"/>
                  </a:schemeClr>
                </a:solidFill>
                <a:latin typeface="+mn-lt"/>
              </a:rPr>
              <a:t>c) Investigation</a:t>
            </a:r>
            <a:endParaRPr lang="en-US" sz="3600" dirty="0">
              <a:solidFill>
                <a:schemeClr val="accent5">
                  <a:lumMod val="75000"/>
                </a:schemeClr>
              </a:solidFill>
              <a:latin typeface="+mn-lt"/>
            </a:endParaRPr>
          </a:p>
        </p:txBody>
      </p:sp>
      <p:pic>
        <p:nvPicPr>
          <p:cNvPr id="6" name="Picture 1">
            <a:extLst>
              <a:ext uri="{FF2B5EF4-FFF2-40B4-BE49-F238E27FC236}">
                <a16:creationId xmlns:a16="http://schemas.microsoft.com/office/drawing/2014/main" id="{BC5AC82D-DA78-C3C3-0BB9-326B7C2FDAEE}"/>
              </a:ext>
            </a:extLst>
          </p:cNvPr>
          <p:cNvPicPr/>
          <p:nvPr/>
        </p:nvPicPr>
        <p:blipFill>
          <a:blip r:embed="rId4"/>
          <a:stretch/>
        </p:blipFill>
        <p:spPr>
          <a:xfrm>
            <a:off x="0" y="0"/>
            <a:ext cx="9144000" cy="94826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D7060FD-9214-FBEE-0E88-3FFC8C210558}"/>
              </a:ext>
            </a:extLst>
          </p:cNvPr>
          <p:cNvPicPr>
            <a:picLocks noChangeAspect="1"/>
          </p:cNvPicPr>
          <p:nvPr/>
        </p:nvPicPr>
        <p:blipFill rotWithShape="1">
          <a:blip r:embed="rId3"/>
          <a:srcRect l="72416" t="38439" r="5280" b="35487"/>
          <a:stretch/>
        </p:blipFill>
        <p:spPr bwMode="auto">
          <a:xfrm>
            <a:off x="5853430" y="4693920"/>
            <a:ext cx="3290570" cy="2164080"/>
          </a:xfrm>
          <a:prstGeom prst="rect">
            <a:avLst/>
          </a:prstGeom>
          <a:ln>
            <a:noFill/>
          </a:ln>
          <a:extLst>
            <a:ext uri="{53640926-AAD7-44D8-BBD7-CCE9431645EC}">
              <a14:shadowObscured xmlns:a14="http://schemas.microsoft.com/office/drawing/2010/main"/>
            </a:ext>
          </a:extLst>
        </p:spPr>
      </p:pic>
      <p:sp>
        <p:nvSpPr>
          <p:cNvPr id="3" name="Subtitle 2"/>
          <p:cNvSpPr>
            <a:spLocks noGrp="1"/>
          </p:cNvSpPr>
          <p:nvPr>
            <p:ph type="subTitle" idx="1"/>
          </p:nvPr>
        </p:nvSpPr>
        <p:spPr>
          <a:xfrm>
            <a:off x="1901128" y="4147834"/>
            <a:ext cx="6696744" cy="216024"/>
          </a:xfrm>
        </p:spPr>
        <p:txBody>
          <a:bodyPr>
            <a:noAutofit/>
          </a:bodyPr>
          <a:lstStyle/>
          <a:p>
            <a:pPr algn="ctr"/>
            <a:r>
              <a:rPr lang="ro-RO" sz="1100" b="1" dirty="0">
                <a:solidFill>
                  <a:schemeClr val="tx1"/>
                </a:solidFill>
                <a:latin typeface="Calibri" pitchFamily="34" charset="0"/>
              </a:rPr>
              <a:t>Figure 4: Block diagram of the concentation control of a fermentation process</a:t>
            </a:r>
            <a:endParaRPr lang="en-US" sz="1100" b="1" dirty="0">
              <a:solidFill>
                <a:schemeClr val="tx1"/>
              </a:solidFill>
              <a:latin typeface="Calibri" pitchFamily="34" charset="0"/>
            </a:endParaRPr>
          </a:p>
        </p:txBody>
      </p:sp>
      <p:pic>
        <p:nvPicPr>
          <p:cNvPr id="14" name="Picture 13"/>
          <p:cNvPicPr/>
          <p:nvPr/>
        </p:nvPicPr>
        <p:blipFill>
          <a:blip r:embed="rId4" cstate="print"/>
          <a:srcRect/>
          <a:stretch>
            <a:fillRect/>
          </a:stretch>
        </p:blipFill>
        <p:spPr bwMode="auto">
          <a:xfrm>
            <a:off x="1907704" y="1987594"/>
            <a:ext cx="6336704" cy="2160240"/>
          </a:xfrm>
          <a:prstGeom prst="rect">
            <a:avLst/>
          </a:prstGeom>
          <a:noFill/>
          <a:ln w="9525">
            <a:noFill/>
            <a:miter lim="800000"/>
            <a:headEnd/>
            <a:tailEnd/>
          </a:ln>
        </p:spPr>
      </p:pic>
      <p:pic>
        <p:nvPicPr>
          <p:cNvPr id="4" name="Picture 1">
            <a:extLst>
              <a:ext uri="{FF2B5EF4-FFF2-40B4-BE49-F238E27FC236}">
                <a16:creationId xmlns:a16="http://schemas.microsoft.com/office/drawing/2014/main" id="{FDDFAD80-8C99-D344-1466-9AF4FB36756C}"/>
              </a:ext>
            </a:extLst>
          </p:cNvPr>
          <p:cNvPicPr/>
          <p:nvPr/>
        </p:nvPicPr>
        <p:blipFill>
          <a:blip r:embed="rId5"/>
          <a:stretch/>
        </p:blipFill>
        <p:spPr>
          <a:xfrm>
            <a:off x="0" y="0"/>
            <a:ext cx="9144000" cy="948265"/>
          </a:xfrm>
          <a:prstGeom prst="rect">
            <a:avLst/>
          </a:prstGeom>
        </p:spPr>
      </p:pic>
      <p:sp>
        <p:nvSpPr>
          <p:cNvPr id="2" name="Title 1">
            <a:extLst>
              <a:ext uri="{FF2B5EF4-FFF2-40B4-BE49-F238E27FC236}">
                <a16:creationId xmlns:a16="http://schemas.microsoft.com/office/drawing/2014/main" id="{5E0AADB2-B458-494A-73C4-39C57D5277F6}"/>
              </a:ext>
            </a:extLst>
          </p:cNvPr>
          <p:cNvSpPr>
            <a:spLocks noGrp="1"/>
          </p:cNvSpPr>
          <p:nvPr>
            <p:ph type="ctrTitle"/>
          </p:nvPr>
        </p:nvSpPr>
        <p:spPr>
          <a:xfrm>
            <a:off x="1189856" y="1484783"/>
            <a:ext cx="7772400" cy="502811"/>
          </a:xfrm>
        </p:spPr>
        <p:txBody>
          <a:bodyPr>
            <a:normAutofit/>
          </a:bodyPr>
          <a:lstStyle/>
          <a:p>
            <a:pPr algn="ctr"/>
            <a:r>
              <a:rPr lang="en-GB" sz="2400" b="1" dirty="0">
                <a:solidFill>
                  <a:schemeClr val="accent5">
                    <a:lumMod val="75000"/>
                  </a:schemeClr>
                </a:solidFill>
                <a:latin typeface="+mn-lt"/>
              </a:rPr>
              <a:t>Designing the block diagram in Simulink</a:t>
            </a:r>
            <a:endParaRPr lang="en-US" sz="2400" dirty="0">
              <a:solidFill>
                <a:schemeClr val="accent5">
                  <a:lumMod val="75000"/>
                </a:schemeClr>
              </a:solidFill>
              <a:latin typeface="+mn-lt"/>
            </a:endParaRPr>
          </a:p>
        </p:txBody>
      </p:sp>
      <p:sp>
        <p:nvSpPr>
          <p:cNvPr id="6" name="TextBox 5">
            <a:extLst>
              <a:ext uri="{FF2B5EF4-FFF2-40B4-BE49-F238E27FC236}">
                <a16:creationId xmlns:a16="http://schemas.microsoft.com/office/drawing/2014/main" id="{4C9DAF52-3D16-B045-4E60-E5607DA2D405}"/>
              </a:ext>
            </a:extLst>
          </p:cNvPr>
          <p:cNvSpPr txBox="1"/>
          <p:nvPr/>
        </p:nvSpPr>
        <p:spPr>
          <a:xfrm>
            <a:off x="1110023" y="4581128"/>
            <a:ext cx="7932066" cy="1705532"/>
          </a:xfrm>
          <a:prstGeom prst="rect">
            <a:avLst/>
          </a:prstGeom>
          <a:noFill/>
        </p:spPr>
        <p:txBody>
          <a:bodyPr wrap="square">
            <a:spAutoFit/>
          </a:bodyPr>
          <a:lstStyle/>
          <a:p>
            <a:pPr algn="just">
              <a:lnSpc>
                <a:spcPct val="150000"/>
              </a:lnSpc>
              <a:spcAft>
                <a:spcPts val="800"/>
              </a:spcAft>
            </a:pPr>
            <a:r>
              <a:rPr lang="ro-RO" sz="1800" b="1" kern="0" dirty="0">
                <a:solidFill>
                  <a:schemeClr val="tx2">
                    <a:lumMod val="75000"/>
                  </a:schemeClr>
                </a:solidFill>
                <a:effectLst/>
                <a:latin typeface="+mj-lt"/>
                <a:ea typeface="Times New Roman" panose="02020603050405020304" pitchFamily="18" charset="0"/>
              </a:rPr>
              <a:t>1. </a:t>
            </a:r>
            <a:r>
              <a:rPr lang="en-US" sz="1800" kern="0" dirty="0">
                <a:solidFill>
                  <a:schemeClr val="tx2">
                    <a:lumMod val="75000"/>
                  </a:schemeClr>
                </a:solidFill>
                <a:effectLst/>
                <a:latin typeface="+mj-lt"/>
                <a:ea typeface="Times New Roman" panose="02020603050405020304" pitchFamily="18" charset="0"/>
              </a:rPr>
              <a:t>For the </a:t>
            </a:r>
            <a:r>
              <a:rPr lang="en-US" sz="1800" b="1" i="1" kern="0" dirty="0">
                <a:solidFill>
                  <a:schemeClr val="tx2">
                    <a:lumMod val="75000"/>
                  </a:schemeClr>
                </a:solidFill>
                <a:effectLst/>
                <a:latin typeface="+mj-lt"/>
                <a:ea typeface="Times New Roman" panose="02020603050405020304" pitchFamily="18" charset="0"/>
              </a:rPr>
              <a:t>actuating device</a:t>
            </a:r>
            <a:r>
              <a:rPr lang="en-US" sz="1800" kern="0" dirty="0">
                <a:solidFill>
                  <a:schemeClr val="tx2">
                    <a:lumMod val="75000"/>
                  </a:schemeClr>
                </a:solidFill>
                <a:effectLst/>
                <a:latin typeface="+mj-lt"/>
                <a:ea typeface="Times New Roman" panose="02020603050405020304" pitchFamily="18" charset="0"/>
              </a:rPr>
              <a:t>, a dynamic, analytical mathematical model was written, considering that the input flow in the tap is </a:t>
            </a:r>
            <a:r>
              <a:rPr lang="en-US" sz="1800" i="1" kern="0" dirty="0">
                <a:solidFill>
                  <a:schemeClr val="tx2">
                    <a:lumMod val="75000"/>
                  </a:schemeClr>
                </a:solidFill>
                <a:effectLst/>
                <a:latin typeface="+mj-lt"/>
                <a:ea typeface="Times New Roman" panose="02020603050405020304" pitchFamily="18" charset="0"/>
              </a:rPr>
              <a:t>F</a:t>
            </a:r>
            <a:r>
              <a:rPr lang="en-US" sz="1800" i="1" kern="0" baseline="-25000" dirty="0">
                <a:solidFill>
                  <a:schemeClr val="tx2">
                    <a:lumMod val="75000"/>
                  </a:schemeClr>
                </a:solidFill>
                <a:effectLst/>
                <a:latin typeface="+mj-lt"/>
                <a:ea typeface="Times New Roman" panose="02020603050405020304" pitchFamily="18" charset="0"/>
              </a:rPr>
              <a:t>s</a:t>
            </a:r>
            <a:r>
              <a:rPr lang="en-US" sz="1800" i="1" kern="0" dirty="0">
                <a:solidFill>
                  <a:schemeClr val="tx2">
                    <a:lumMod val="75000"/>
                  </a:schemeClr>
                </a:solidFill>
                <a:effectLst/>
                <a:latin typeface="+mj-lt"/>
                <a:ea typeface="Times New Roman" panose="02020603050405020304" pitchFamily="18" charset="0"/>
              </a:rPr>
              <a:t>,</a:t>
            </a:r>
            <a:r>
              <a:rPr lang="en-US" sz="1800" kern="0" dirty="0">
                <a:solidFill>
                  <a:schemeClr val="tx2">
                    <a:lumMod val="75000"/>
                  </a:schemeClr>
                </a:solidFill>
                <a:effectLst/>
                <a:latin typeface="+mj-lt"/>
                <a:ea typeface="Times New Roman" panose="02020603050405020304" pitchFamily="18" charset="0"/>
              </a:rPr>
              <a:t> the independent variable, the output flow from the tap following the action of the regulator is </a:t>
            </a:r>
            <a:r>
              <a:rPr lang="en-US" sz="1800" i="1" kern="0" dirty="0">
                <a:solidFill>
                  <a:schemeClr val="tx2">
                    <a:lumMod val="75000"/>
                  </a:schemeClr>
                </a:solidFill>
                <a:effectLst/>
                <a:latin typeface="+mj-lt"/>
                <a:ea typeface="Times New Roman" panose="02020603050405020304" pitchFamily="18" charset="0"/>
              </a:rPr>
              <a:t>F</a:t>
            </a:r>
            <a:r>
              <a:rPr lang="en-US" sz="1800" kern="0" dirty="0">
                <a:solidFill>
                  <a:schemeClr val="tx2">
                    <a:lumMod val="75000"/>
                  </a:schemeClr>
                </a:solidFill>
                <a:effectLst/>
                <a:latin typeface="+mj-lt"/>
                <a:ea typeface="Times New Roman" panose="02020603050405020304" pitchFamily="18" charset="0"/>
              </a:rPr>
              <a:t>, the dependent variable. </a:t>
            </a:r>
            <a:endParaRPr lang="en-US" sz="1600" kern="100" dirty="0">
              <a:solidFill>
                <a:schemeClr val="tx2">
                  <a:lumMod val="75000"/>
                </a:schemeClr>
              </a:solidFill>
              <a:effectLst/>
              <a:latin typeface="+mj-lt"/>
              <a:ea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FC0454C-6C0B-A202-A4EF-2B2C2BC09BA8}"/>
              </a:ext>
            </a:extLst>
          </p:cNvPr>
          <p:cNvPicPr>
            <a:picLocks noChangeAspect="1"/>
          </p:cNvPicPr>
          <p:nvPr/>
        </p:nvPicPr>
        <p:blipFill rotWithShape="1">
          <a:blip r:embed="rId2"/>
          <a:srcRect l="72416" t="38439" r="5280" b="35487"/>
          <a:stretch/>
        </p:blipFill>
        <p:spPr bwMode="auto">
          <a:xfrm>
            <a:off x="5853430" y="4693920"/>
            <a:ext cx="3290570" cy="2164080"/>
          </a:xfrm>
          <a:prstGeom prst="rect">
            <a:avLst/>
          </a:prstGeom>
          <a:ln>
            <a:noFill/>
          </a:ln>
          <a:extLst>
            <a:ext uri="{53640926-AAD7-44D8-BBD7-CCE9431645EC}">
              <a14:shadowObscured xmlns:a14="http://schemas.microsoft.com/office/drawing/2010/main"/>
            </a:ext>
          </a:extLst>
        </p:spPr>
      </p:pic>
      <p:pic>
        <p:nvPicPr>
          <p:cNvPr id="6" name="Picture 1">
            <a:extLst>
              <a:ext uri="{FF2B5EF4-FFF2-40B4-BE49-F238E27FC236}">
                <a16:creationId xmlns:a16="http://schemas.microsoft.com/office/drawing/2014/main" id="{25A579F8-1E3F-4D9B-E8E6-3B40F83AE04F}"/>
              </a:ext>
            </a:extLst>
          </p:cNvPr>
          <p:cNvPicPr/>
          <p:nvPr/>
        </p:nvPicPr>
        <p:blipFill>
          <a:blip r:embed="rId3"/>
          <a:stretch/>
        </p:blipFill>
        <p:spPr>
          <a:xfrm>
            <a:off x="0" y="0"/>
            <a:ext cx="9144000" cy="948265"/>
          </a:xfrm>
          <a:prstGeom prst="rect">
            <a:avLst/>
          </a:prstGeom>
        </p:spPr>
      </p:pic>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DB231374-F1F0-2B96-9618-CE0D09A39721}"/>
                  </a:ext>
                </a:extLst>
              </p:cNvPr>
              <p:cNvSpPr txBox="1"/>
              <p:nvPr/>
            </p:nvSpPr>
            <p:spPr>
              <a:xfrm>
                <a:off x="994061" y="2276872"/>
                <a:ext cx="7954652" cy="4132350"/>
              </a:xfrm>
              <a:prstGeom prst="rect">
                <a:avLst/>
              </a:prstGeom>
              <a:noFill/>
            </p:spPr>
            <p:txBody>
              <a:bodyPr wrap="square">
                <a:spAutoFit/>
              </a:bodyPr>
              <a:lstStyle/>
              <a:p>
                <a:pPr algn="just">
                  <a:lnSpc>
                    <a:spcPct val="150000"/>
                  </a:lnSpc>
                </a:pPr>
                <a:r>
                  <a:rPr lang="ro-RO" b="1" kern="0" dirty="0">
                    <a:solidFill>
                      <a:schemeClr val="tx2">
                        <a:lumMod val="75000"/>
                      </a:schemeClr>
                    </a:solidFill>
                    <a:latin typeface="+mj-lt"/>
                    <a:ea typeface="Times New Roman" panose="02020603050405020304" pitchFamily="18" charset="0"/>
                  </a:rPr>
                  <a:t>2</a:t>
                </a:r>
                <a:r>
                  <a:rPr lang="ro-RO" sz="1800" b="1" kern="0" dirty="0">
                    <a:solidFill>
                      <a:schemeClr val="tx2">
                        <a:lumMod val="75000"/>
                      </a:schemeClr>
                    </a:solidFill>
                    <a:effectLst/>
                    <a:latin typeface="+mj-lt"/>
                    <a:ea typeface="Times New Roman" panose="02020603050405020304" pitchFamily="18" charset="0"/>
                  </a:rPr>
                  <a:t>. </a:t>
                </a:r>
                <a:r>
                  <a:rPr lang="en-US" sz="1800" kern="0" dirty="0">
                    <a:solidFill>
                      <a:schemeClr val="tx2">
                        <a:lumMod val="75000"/>
                      </a:schemeClr>
                    </a:solidFill>
                    <a:effectLst/>
                    <a:latin typeface="+mj-lt"/>
                    <a:ea typeface="Times New Roman" panose="02020603050405020304" pitchFamily="18" charset="0"/>
                  </a:rPr>
                  <a:t>The time constant of the actuating device, which depends on the dimensions of the valve adjusting organ, is </a:t>
                </a:r>
                <a:r>
                  <a:rPr lang="en-US" sz="1800" i="1" kern="100" dirty="0">
                    <a:solidFill>
                      <a:schemeClr val="tx2">
                        <a:lumMod val="75000"/>
                      </a:schemeClr>
                    </a:solidFill>
                    <a:effectLst/>
                    <a:latin typeface="+mj-lt"/>
                    <a:ea typeface="Calibri" panose="020F0502020204030204" pitchFamily="34" charset="0"/>
                    <a:sym typeface="Symbol" panose="05050102010706020507" pitchFamily="18" charset="2"/>
                  </a:rPr>
                  <a:t></a:t>
                </a:r>
                <a:r>
                  <a:rPr lang="en-US" sz="1800" i="1" kern="100" baseline="-25000" dirty="0">
                    <a:solidFill>
                      <a:schemeClr val="tx2">
                        <a:lumMod val="75000"/>
                      </a:schemeClr>
                    </a:solidFill>
                    <a:effectLst/>
                    <a:latin typeface="+mj-lt"/>
                    <a:ea typeface="Calibri" panose="020F0502020204030204" pitchFamily="34" charset="0"/>
                  </a:rPr>
                  <a:t>v</a:t>
                </a:r>
                <a:r>
                  <a:rPr lang="en-US" sz="1800" kern="0" dirty="0">
                    <a:solidFill>
                      <a:schemeClr val="tx2">
                        <a:lumMod val="75000"/>
                      </a:schemeClr>
                    </a:solidFill>
                    <a:effectLst/>
                    <a:latin typeface="+mj-lt"/>
                    <a:ea typeface="Times New Roman" panose="02020603050405020304" pitchFamily="18" charset="0"/>
                  </a:rPr>
                  <a:t> and varies between 0.2 and 2 seconds when the actuating device is part of a control loop, when it receives the input signal from a controller.</a:t>
                </a:r>
                <a:r>
                  <a:rPr lang="ro-RO" sz="1800" kern="0" dirty="0">
                    <a:solidFill>
                      <a:schemeClr val="tx2">
                        <a:lumMod val="75000"/>
                      </a:schemeClr>
                    </a:solidFill>
                    <a:effectLst/>
                    <a:latin typeface="+mj-lt"/>
                    <a:ea typeface="Times New Roman" panose="02020603050405020304" pitchFamily="18" charset="0"/>
                  </a:rPr>
                  <a:t> </a:t>
                </a:r>
                <a:r>
                  <a:rPr lang="en-US" sz="1800" kern="0" dirty="0">
                    <a:solidFill>
                      <a:schemeClr val="tx2">
                        <a:lumMod val="75000"/>
                      </a:schemeClr>
                    </a:solidFill>
                    <a:effectLst/>
                    <a:latin typeface="+mj-lt"/>
                    <a:ea typeface="Times New Roman" panose="02020603050405020304" pitchFamily="18" charset="0"/>
                  </a:rPr>
                  <a:t>Thus, it can be written the dynamic equation of control the flow of substrate </a:t>
                </a:r>
                <a:r>
                  <a:rPr lang="en-US" sz="1800" i="1" kern="0" dirty="0">
                    <a:solidFill>
                      <a:schemeClr val="tx2">
                        <a:lumMod val="75000"/>
                      </a:schemeClr>
                    </a:solidFill>
                    <a:effectLst/>
                    <a:latin typeface="+mj-lt"/>
                    <a:ea typeface="Times New Roman" panose="02020603050405020304" pitchFamily="18" charset="0"/>
                  </a:rPr>
                  <a:t>S </a:t>
                </a:r>
                <a:r>
                  <a:rPr lang="en-US" sz="1800" kern="0" dirty="0">
                    <a:solidFill>
                      <a:schemeClr val="tx2">
                        <a:lumMod val="75000"/>
                      </a:schemeClr>
                    </a:solidFill>
                    <a:effectLst/>
                    <a:latin typeface="+mj-lt"/>
                    <a:ea typeface="Times New Roman" panose="02020603050405020304" pitchFamily="18" charset="0"/>
                  </a:rPr>
                  <a:t>in the bioreactor:</a:t>
                </a:r>
                <a:endParaRPr lang="en-US" sz="1800" kern="100" dirty="0">
                  <a:solidFill>
                    <a:schemeClr val="tx2">
                      <a:lumMod val="75000"/>
                    </a:schemeClr>
                  </a:solidFill>
                  <a:effectLst/>
                  <a:latin typeface="+mj-lt"/>
                  <a:ea typeface="Calibri" panose="020F0502020204030204" pitchFamily="34" charset="0"/>
                </a:endParaRPr>
              </a:p>
              <a:p>
                <a:pPr algn="ctr">
                  <a:lnSpc>
                    <a:spcPct val="150000"/>
                  </a:lnSpc>
                  <a:spcAft>
                    <a:spcPts val="800"/>
                  </a:spcAft>
                </a:pPr>
                <a:r>
                  <a:rPr lang="en-US" sz="1800" kern="0" dirty="0">
                    <a:solidFill>
                      <a:schemeClr val="tx2">
                        <a:lumMod val="75000"/>
                      </a:schemeClr>
                    </a:solidFill>
                    <a:effectLst/>
                    <a:latin typeface="+mj-lt"/>
                    <a:ea typeface="Times New Roman" panose="02020603050405020304" pitchFamily="18" charset="0"/>
                  </a:rPr>
                  <a:t> </a:t>
                </a:r>
                <a14:m>
                  <m:oMath xmlns:m="http://schemas.openxmlformats.org/officeDocument/2006/math">
                    <m:f>
                      <m:fPr>
                        <m:ctrlPr>
                          <a:rPr lang="en-US" sz="1800" i="1" kern="0">
                            <a:solidFill>
                              <a:schemeClr val="tx2">
                                <a:lumMod val="75000"/>
                              </a:schemeClr>
                            </a:solidFill>
                            <a:effectLst/>
                            <a:latin typeface="Cambria Math" panose="02040503050406030204" pitchFamily="18" charset="0"/>
                            <a:ea typeface="Times New Roman" panose="02020603050405020304" pitchFamily="18" charset="0"/>
                          </a:rPr>
                        </m:ctrlPr>
                      </m:fPr>
                      <m:num>
                        <m:r>
                          <a:rPr lang="ro-RO" sz="1800" i="1" kern="0">
                            <a:solidFill>
                              <a:schemeClr val="tx2">
                                <a:lumMod val="75000"/>
                              </a:schemeClr>
                            </a:solidFill>
                            <a:effectLst/>
                            <a:latin typeface="Cambria Math" panose="02040503050406030204" pitchFamily="18" charset="0"/>
                            <a:ea typeface="Times New Roman" panose="02020603050405020304" pitchFamily="18" charset="0"/>
                          </a:rPr>
                          <m:t>𝑑𝐹</m:t>
                        </m:r>
                      </m:num>
                      <m:den>
                        <m:r>
                          <a:rPr lang="ro-RO" sz="1800" i="1" kern="0">
                            <a:solidFill>
                              <a:schemeClr val="tx2">
                                <a:lumMod val="75000"/>
                              </a:schemeClr>
                            </a:solidFill>
                            <a:effectLst/>
                            <a:latin typeface="Cambria Math" panose="02040503050406030204" pitchFamily="18" charset="0"/>
                            <a:ea typeface="Times New Roman" panose="02020603050405020304" pitchFamily="18" charset="0"/>
                          </a:rPr>
                          <m:t>𝑑𝑡</m:t>
                        </m:r>
                      </m:den>
                    </m:f>
                    <m:r>
                      <a:rPr lang="ro-RO" sz="1800" i="1" kern="0">
                        <a:solidFill>
                          <a:schemeClr val="tx2">
                            <a:lumMod val="75000"/>
                          </a:schemeClr>
                        </a:solidFill>
                        <a:effectLst/>
                        <a:latin typeface="Cambria Math" panose="02040503050406030204" pitchFamily="18" charset="0"/>
                        <a:ea typeface="Times New Roman" panose="02020603050405020304" pitchFamily="18" charset="0"/>
                      </a:rPr>
                      <m:t>=</m:t>
                    </m:r>
                    <m:f>
                      <m:fPr>
                        <m:ctrlPr>
                          <a:rPr lang="en-US" sz="1800" i="1" kern="0">
                            <a:solidFill>
                              <a:schemeClr val="tx2">
                                <a:lumMod val="75000"/>
                              </a:schemeClr>
                            </a:solidFill>
                            <a:effectLst/>
                            <a:latin typeface="Cambria Math" panose="02040503050406030204" pitchFamily="18" charset="0"/>
                            <a:ea typeface="Times New Roman" panose="02020603050405020304" pitchFamily="18" charset="0"/>
                          </a:rPr>
                        </m:ctrlPr>
                      </m:fPr>
                      <m:num>
                        <m:r>
                          <a:rPr lang="ro-RO" sz="1800" i="1" kern="0">
                            <a:solidFill>
                              <a:schemeClr val="tx2">
                                <a:lumMod val="75000"/>
                              </a:schemeClr>
                            </a:solidFill>
                            <a:effectLst/>
                            <a:latin typeface="Cambria Math" panose="02040503050406030204" pitchFamily="18" charset="0"/>
                            <a:ea typeface="Times New Roman" panose="02020603050405020304" pitchFamily="18" charset="0"/>
                          </a:rPr>
                          <m:t>1</m:t>
                        </m:r>
                      </m:num>
                      <m:den>
                        <m:sSub>
                          <m:sSubPr>
                            <m:ctrlPr>
                              <a:rPr lang="en-US" sz="1800" i="1" kern="0">
                                <a:solidFill>
                                  <a:schemeClr val="tx2">
                                    <a:lumMod val="75000"/>
                                  </a:schemeClr>
                                </a:solidFill>
                                <a:effectLst/>
                                <a:latin typeface="Cambria Math" panose="02040503050406030204" pitchFamily="18" charset="0"/>
                                <a:ea typeface="Times New Roman" panose="02020603050405020304" pitchFamily="18" charset="0"/>
                              </a:rPr>
                            </m:ctrlPr>
                          </m:sSubPr>
                          <m:e>
                            <m:r>
                              <a:rPr lang="ro-RO" sz="1800" i="1" kern="0">
                                <a:solidFill>
                                  <a:schemeClr val="tx2">
                                    <a:lumMod val="75000"/>
                                  </a:schemeClr>
                                </a:solidFill>
                                <a:effectLst/>
                                <a:latin typeface="Cambria Math" panose="02040503050406030204" pitchFamily="18" charset="0"/>
                                <a:ea typeface="Times New Roman" panose="02020603050405020304" pitchFamily="18" charset="0"/>
                              </a:rPr>
                              <m:t>𝜏</m:t>
                            </m:r>
                          </m:e>
                          <m:sub>
                            <m:r>
                              <a:rPr lang="ro-RO" sz="1800" i="1" kern="0">
                                <a:solidFill>
                                  <a:schemeClr val="tx2">
                                    <a:lumMod val="75000"/>
                                  </a:schemeClr>
                                </a:solidFill>
                                <a:effectLst/>
                                <a:latin typeface="Cambria Math" panose="02040503050406030204" pitchFamily="18" charset="0"/>
                                <a:ea typeface="Times New Roman" panose="02020603050405020304" pitchFamily="18" charset="0"/>
                              </a:rPr>
                              <m:t>𝑣</m:t>
                            </m:r>
                          </m:sub>
                        </m:sSub>
                      </m:den>
                    </m:f>
                    <m:d>
                      <m:dPr>
                        <m:ctrlPr>
                          <a:rPr lang="en-US" sz="1800" i="1" kern="0">
                            <a:solidFill>
                              <a:schemeClr val="tx2">
                                <a:lumMod val="75000"/>
                              </a:schemeClr>
                            </a:solidFill>
                            <a:effectLst/>
                            <a:latin typeface="Cambria Math" panose="02040503050406030204" pitchFamily="18" charset="0"/>
                            <a:ea typeface="Times New Roman" panose="02020603050405020304" pitchFamily="18" charset="0"/>
                          </a:rPr>
                        </m:ctrlPr>
                      </m:dPr>
                      <m:e>
                        <m:sSub>
                          <m:sSubPr>
                            <m:ctrlPr>
                              <a:rPr lang="en-US" sz="1800" i="1" kern="0">
                                <a:solidFill>
                                  <a:schemeClr val="tx2">
                                    <a:lumMod val="75000"/>
                                  </a:schemeClr>
                                </a:solidFill>
                                <a:effectLst/>
                                <a:latin typeface="Cambria Math" panose="02040503050406030204" pitchFamily="18" charset="0"/>
                                <a:ea typeface="Times New Roman" panose="02020603050405020304" pitchFamily="18" charset="0"/>
                              </a:rPr>
                            </m:ctrlPr>
                          </m:sSubPr>
                          <m:e>
                            <m:r>
                              <a:rPr lang="ro-RO" sz="1800" i="1" kern="0">
                                <a:solidFill>
                                  <a:schemeClr val="tx2">
                                    <a:lumMod val="75000"/>
                                  </a:schemeClr>
                                </a:solidFill>
                                <a:effectLst/>
                                <a:latin typeface="Cambria Math" panose="02040503050406030204" pitchFamily="18" charset="0"/>
                                <a:ea typeface="Times New Roman" panose="02020603050405020304" pitchFamily="18" charset="0"/>
                              </a:rPr>
                              <m:t>𝐹</m:t>
                            </m:r>
                          </m:e>
                          <m:sub>
                            <m:r>
                              <a:rPr lang="ro-RO" sz="1800" i="1" kern="0">
                                <a:solidFill>
                                  <a:schemeClr val="tx2">
                                    <a:lumMod val="75000"/>
                                  </a:schemeClr>
                                </a:solidFill>
                                <a:effectLst/>
                                <a:latin typeface="Cambria Math" panose="02040503050406030204" pitchFamily="18" charset="0"/>
                                <a:ea typeface="Times New Roman" panose="02020603050405020304" pitchFamily="18" charset="0"/>
                              </a:rPr>
                              <m:t>𝑠</m:t>
                            </m:r>
                          </m:sub>
                        </m:sSub>
                        <m:r>
                          <a:rPr lang="ro-RO" sz="1800" i="1" kern="0">
                            <a:solidFill>
                              <a:schemeClr val="tx2">
                                <a:lumMod val="75000"/>
                              </a:schemeClr>
                            </a:solidFill>
                            <a:effectLst/>
                            <a:latin typeface="Cambria Math" panose="02040503050406030204" pitchFamily="18" charset="0"/>
                            <a:ea typeface="Times New Roman" panose="02020603050405020304" pitchFamily="18" charset="0"/>
                          </a:rPr>
                          <m:t>−</m:t>
                        </m:r>
                        <m:r>
                          <a:rPr lang="ro-RO" sz="1800" i="1" kern="0">
                            <a:solidFill>
                              <a:schemeClr val="tx2">
                                <a:lumMod val="75000"/>
                              </a:schemeClr>
                            </a:solidFill>
                            <a:effectLst/>
                            <a:latin typeface="Cambria Math" panose="02040503050406030204" pitchFamily="18" charset="0"/>
                            <a:ea typeface="Times New Roman" panose="02020603050405020304" pitchFamily="18" charset="0"/>
                          </a:rPr>
                          <m:t>𝐹</m:t>
                        </m:r>
                      </m:e>
                    </m:d>
                  </m:oMath>
                </a14:m>
                <a:r>
                  <a:rPr lang="ro-RO" sz="1800" kern="0" dirty="0">
                    <a:solidFill>
                      <a:schemeClr val="tx2">
                        <a:lumMod val="75000"/>
                      </a:schemeClr>
                    </a:solidFill>
                    <a:effectLst/>
                    <a:latin typeface="+mj-lt"/>
                    <a:ea typeface="Times New Roman" panose="02020603050405020304" pitchFamily="18" charset="0"/>
                  </a:rPr>
                  <a:t>.</a:t>
                </a:r>
                <a:endParaRPr lang="en-US" sz="1800" kern="100" dirty="0">
                  <a:solidFill>
                    <a:schemeClr val="tx2">
                      <a:lumMod val="75000"/>
                    </a:schemeClr>
                  </a:solidFill>
                  <a:effectLst/>
                  <a:latin typeface="+mj-lt"/>
                  <a:ea typeface="Calibri" panose="020F0502020204030204" pitchFamily="34" charset="0"/>
                </a:endParaRPr>
              </a:p>
              <a:p>
                <a:pPr algn="just">
                  <a:lnSpc>
                    <a:spcPct val="150000"/>
                  </a:lnSpc>
                  <a:spcAft>
                    <a:spcPts val="800"/>
                  </a:spcAft>
                </a:pPr>
                <a:r>
                  <a:rPr lang="ro-RO" kern="0" dirty="0">
                    <a:solidFill>
                      <a:schemeClr val="tx2">
                        <a:lumMod val="75000"/>
                      </a:schemeClr>
                    </a:solidFill>
                    <a:latin typeface="+mj-lt"/>
                    <a:ea typeface="Times New Roman" panose="02020603050405020304" pitchFamily="18" charset="0"/>
                  </a:rPr>
                  <a:t>    </a:t>
                </a:r>
                <a:r>
                  <a:rPr lang="en-US" sz="1800" kern="0" dirty="0">
                    <a:solidFill>
                      <a:schemeClr val="tx2">
                        <a:lumMod val="75000"/>
                      </a:schemeClr>
                    </a:solidFill>
                    <a:effectLst/>
                    <a:latin typeface="+mj-lt"/>
                    <a:ea typeface="Times New Roman" panose="02020603050405020304" pitchFamily="18" charset="0"/>
                  </a:rPr>
                  <a:t>Based on this model, an S function was formed, with the file name: </a:t>
                </a:r>
                <a:r>
                  <a:rPr lang="ro-RO" sz="1800" kern="0" dirty="0">
                    <a:solidFill>
                      <a:schemeClr val="tx2">
                        <a:lumMod val="75000"/>
                      </a:schemeClr>
                    </a:solidFill>
                    <a:effectLst/>
                    <a:latin typeface="+mj-lt"/>
                    <a:ea typeface="Times New Roman" panose="02020603050405020304" pitchFamily="18" charset="0"/>
                  </a:rPr>
                  <a:t>actuating_device.m</a:t>
                </a:r>
                <a:endParaRPr lang="en-US" sz="1800" kern="100" dirty="0">
                  <a:solidFill>
                    <a:schemeClr val="tx2">
                      <a:lumMod val="75000"/>
                    </a:schemeClr>
                  </a:solidFill>
                  <a:effectLst/>
                  <a:latin typeface="+mj-lt"/>
                  <a:ea typeface="Calibri" panose="020F0502020204030204" pitchFamily="34" charset="0"/>
                </a:endParaRPr>
              </a:p>
              <a:p>
                <a:pPr algn="just"/>
                <a:endParaRPr lang="en-US" dirty="0"/>
              </a:p>
            </p:txBody>
          </p:sp>
        </mc:Choice>
        <mc:Fallback xmlns="">
          <p:sp>
            <p:nvSpPr>
              <p:cNvPr id="3" name="TextBox 2">
                <a:extLst>
                  <a:ext uri="{FF2B5EF4-FFF2-40B4-BE49-F238E27FC236}">
                    <a16:creationId xmlns:a16="http://schemas.microsoft.com/office/drawing/2014/main" id="{DB231374-F1F0-2B96-9618-CE0D09A39721}"/>
                  </a:ext>
                </a:extLst>
              </p:cNvPr>
              <p:cNvSpPr txBox="1">
                <a:spLocks noRot="1" noChangeAspect="1" noMove="1" noResize="1" noEditPoints="1" noAdjustHandles="1" noChangeArrowheads="1" noChangeShapeType="1" noTextEdit="1"/>
              </p:cNvSpPr>
              <p:nvPr/>
            </p:nvSpPr>
            <p:spPr>
              <a:xfrm>
                <a:off x="994061" y="2276872"/>
                <a:ext cx="7954652" cy="4132350"/>
              </a:xfrm>
              <a:prstGeom prst="rect">
                <a:avLst/>
              </a:prstGeom>
              <a:blipFill>
                <a:blip r:embed="rId4"/>
                <a:stretch>
                  <a:fillRect l="-613" r="-690"/>
                </a:stretch>
              </a:blipFill>
            </p:spPr>
            <p:txBody>
              <a:bodyPr/>
              <a:lstStyle/>
              <a:p>
                <a:r>
                  <a:rPr lang="en-US">
                    <a:noFill/>
                  </a:rPr>
                  <a:t> </a:t>
                </a:r>
              </a:p>
            </p:txBody>
          </p:sp>
        </mc:Fallback>
      </mc:AlternateContent>
      <p:sp>
        <p:nvSpPr>
          <p:cNvPr id="10" name="Title 1">
            <a:extLst>
              <a:ext uri="{FF2B5EF4-FFF2-40B4-BE49-F238E27FC236}">
                <a16:creationId xmlns:a16="http://schemas.microsoft.com/office/drawing/2014/main" id="{EAA0F0FA-6618-33EC-774C-74A81FBCFF48}"/>
              </a:ext>
            </a:extLst>
          </p:cNvPr>
          <p:cNvSpPr txBox="1">
            <a:spLocks/>
          </p:cNvSpPr>
          <p:nvPr/>
        </p:nvSpPr>
        <p:spPr>
          <a:xfrm>
            <a:off x="1189856" y="1484783"/>
            <a:ext cx="7772400" cy="502811"/>
          </a:xfrm>
          <a:prstGeom prst="rect">
            <a:avLst/>
          </a:prstGeom>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GB" sz="2400" b="1" dirty="0">
                <a:solidFill>
                  <a:schemeClr val="accent5">
                    <a:lumMod val="75000"/>
                  </a:schemeClr>
                </a:solidFill>
                <a:latin typeface="+mn-lt"/>
              </a:rPr>
              <a:t>Designing the block diagram in Simulink</a:t>
            </a:r>
            <a:endParaRPr lang="en-US" sz="2400" dirty="0">
              <a:solidFill>
                <a:schemeClr val="accent5">
                  <a:lumMod val="75000"/>
                </a:schemeClr>
              </a:solidFill>
              <a:latin typeface="+mn-lt"/>
            </a:endParaRPr>
          </a:p>
        </p:txBody>
      </p:sp>
    </p:spTree>
    <p:extLst>
      <p:ext uri="{BB962C8B-B14F-4D97-AF65-F5344CB8AC3E}">
        <p14:creationId xmlns:p14="http://schemas.microsoft.com/office/powerpoint/2010/main" val="621383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191B4A46-C134-37D2-44C8-95B05C3FA045}"/>
                  </a:ext>
                </a:extLst>
              </p:cNvPr>
              <p:cNvSpPr txBox="1"/>
              <p:nvPr/>
            </p:nvSpPr>
            <p:spPr>
              <a:xfrm>
                <a:off x="989096" y="2060848"/>
                <a:ext cx="7973160" cy="4645631"/>
              </a:xfrm>
              <a:prstGeom prst="rect">
                <a:avLst/>
              </a:prstGeom>
              <a:noFill/>
            </p:spPr>
            <p:txBody>
              <a:bodyPr wrap="square">
                <a:spAutoFit/>
              </a:bodyPr>
              <a:lstStyle/>
              <a:p>
                <a:pPr algn="just">
                  <a:lnSpc>
                    <a:spcPct val="150000"/>
                  </a:lnSpc>
                  <a:spcAft>
                    <a:spcPts val="800"/>
                  </a:spcAft>
                </a:pPr>
                <a:r>
                  <a:rPr lang="ro-RO" b="1" kern="0" dirty="0">
                    <a:solidFill>
                      <a:schemeClr val="tx2">
                        <a:lumMod val="75000"/>
                      </a:schemeClr>
                    </a:solidFill>
                    <a:effectLst/>
                    <a:latin typeface="+mj-lt"/>
                    <a:ea typeface="Times New Roman" panose="02020603050405020304" pitchFamily="18" charset="0"/>
                  </a:rPr>
                  <a:t>3. </a:t>
                </a:r>
                <a:r>
                  <a:rPr lang="en-US" kern="0" dirty="0">
                    <a:solidFill>
                      <a:schemeClr val="tx2">
                        <a:lumMod val="75000"/>
                      </a:schemeClr>
                    </a:solidFill>
                    <a:effectLst/>
                    <a:latin typeface="+mj-lt"/>
                    <a:ea typeface="Times New Roman" panose="02020603050405020304" pitchFamily="18" charset="0"/>
                  </a:rPr>
                  <a:t>The same was done for the </a:t>
                </a:r>
                <a:r>
                  <a:rPr lang="en-US" b="1" i="1" kern="0" dirty="0">
                    <a:solidFill>
                      <a:schemeClr val="tx2">
                        <a:lumMod val="75000"/>
                      </a:schemeClr>
                    </a:solidFill>
                    <a:effectLst/>
                    <a:latin typeface="+mj-lt"/>
                    <a:ea typeface="Times New Roman" panose="02020603050405020304" pitchFamily="18" charset="0"/>
                  </a:rPr>
                  <a:t>concentration transducer</a:t>
                </a:r>
                <a:r>
                  <a:rPr lang="en-US" kern="0" dirty="0">
                    <a:solidFill>
                      <a:schemeClr val="tx2">
                        <a:lumMod val="75000"/>
                      </a:schemeClr>
                    </a:solidFill>
                    <a:effectLst/>
                    <a:latin typeface="+mj-lt"/>
                    <a:ea typeface="Times New Roman" panose="02020603050405020304" pitchFamily="18" charset="0"/>
                  </a:rPr>
                  <a:t>, where </a:t>
                </a:r>
                <a:r>
                  <a:rPr lang="en-US" i="1" kern="0" dirty="0">
                    <a:solidFill>
                      <a:schemeClr val="tx2">
                        <a:lumMod val="75000"/>
                      </a:schemeClr>
                    </a:solidFill>
                    <a:effectLst/>
                    <a:latin typeface="+mj-lt"/>
                    <a:ea typeface="Times New Roman" panose="02020603050405020304" pitchFamily="18" charset="0"/>
                  </a:rPr>
                  <a:t>S</a:t>
                </a:r>
                <a:r>
                  <a:rPr lang="en-US" i="1" kern="0" baseline="-25000" dirty="0">
                    <a:solidFill>
                      <a:schemeClr val="tx2">
                        <a:lumMod val="75000"/>
                      </a:schemeClr>
                    </a:solidFill>
                    <a:effectLst/>
                    <a:latin typeface="+mj-lt"/>
                    <a:ea typeface="Times New Roman" panose="02020603050405020304" pitchFamily="18" charset="0"/>
                  </a:rPr>
                  <a:t>s</a:t>
                </a:r>
                <a:r>
                  <a:rPr lang="en-US" kern="0" dirty="0">
                    <a:solidFill>
                      <a:schemeClr val="tx2">
                        <a:lumMod val="75000"/>
                      </a:schemeClr>
                    </a:solidFill>
                    <a:effectLst/>
                    <a:latin typeface="+mj-lt"/>
                    <a:ea typeface="Times New Roman" panose="02020603050405020304" pitchFamily="18" charset="0"/>
                  </a:rPr>
                  <a:t> represents the concentration of substrate in the process at time </a:t>
                </a:r>
                <a:r>
                  <a:rPr lang="en-US" i="1" kern="0" dirty="0">
                    <a:solidFill>
                      <a:schemeClr val="tx2">
                        <a:lumMod val="75000"/>
                      </a:schemeClr>
                    </a:solidFill>
                    <a:effectLst/>
                    <a:latin typeface="+mj-lt"/>
                    <a:ea typeface="Times New Roman" panose="02020603050405020304" pitchFamily="18" charset="0"/>
                  </a:rPr>
                  <a:t>t</a:t>
                </a:r>
                <a:r>
                  <a:rPr lang="en-US" kern="0" dirty="0">
                    <a:solidFill>
                      <a:schemeClr val="tx2">
                        <a:lumMod val="75000"/>
                      </a:schemeClr>
                    </a:solidFill>
                    <a:effectLst/>
                    <a:latin typeface="+mj-lt"/>
                    <a:ea typeface="Times New Roman" panose="02020603050405020304" pitchFamily="18" charset="0"/>
                  </a:rPr>
                  <a:t>-1 and </a:t>
                </a:r>
                <a:r>
                  <a:rPr lang="en-US" i="1" kern="0" dirty="0">
                    <a:solidFill>
                      <a:schemeClr val="tx2">
                        <a:lumMod val="75000"/>
                      </a:schemeClr>
                    </a:solidFill>
                    <a:effectLst/>
                    <a:latin typeface="+mj-lt"/>
                    <a:ea typeface="Times New Roman" panose="02020603050405020304" pitchFamily="18" charset="0"/>
                  </a:rPr>
                  <a:t>S</a:t>
                </a:r>
                <a:r>
                  <a:rPr lang="en-US" kern="0" dirty="0">
                    <a:solidFill>
                      <a:schemeClr val="tx2">
                        <a:lumMod val="75000"/>
                      </a:schemeClr>
                    </a:solidFill>
                    <a:effectLst/>
                    <a:latin typeface="+mj-lt"/>
                    <a:ea typeface="Times New Roman" panose="02020603050405020304" pitchFamily="18" charset="0"/>
                  </a:rPr>
                  <a:t> the concentration at time t-1, after the substrate has been separated from the mixture, analyzed, and calculated its concentration by the calculation block of the analyzer. The dead time between the time of sampling (time</a:t>
                </a:r>
                <a:r>
                  <a:rPr lang="en-US" i="1" kern="0" dirty="0">
                    <a:solidFill>
                      <a:schemeClr val="tx2">
                        <a:lumMod val="75000"/>
                      </a:schemeClr>
                    </a:solidFill>
                    <a:effectLst/>
                    <a:latin typeface="+mj-lt"/>
                    <a:ea typeface="Times New Roman" panose="02020603050405020304" pitchFamily="18" charset="0"/>
                  </a:rPr>
                  <a:t> t</a:t>
                </a:r>
                <a:r>
                  <a:rPr lang="en-US" kern="0" dirty="0">
                    <a:solidFill>
                      <a:schemeClr val="tx2">
                        <a:lumMod val="75000"/>
                      </a:schemeClr>
                    </a:solidFill>
                    <a:effectLst/>
                    <a:latin typeface="+mj-lt"/>
                    <a:ea typeface="Times New Roman" panose="02020603050405020304" pitchFamily="18" charset="0"/>
                  </a:rPr>
                  <a:t>-1) and the moment of occurrence of the concentration value of substrate on the computer display shall be denoted by </a:t>
                </a:r>
                <a:r>
                  <a:rPr lang="ro-RO" i="1" kern="0" dirty="0">
                    <a:solidFill>
                      <a:schemeClr val="tx2">
                        <a:lumMod val="75000"/>
                      </a:schemeClr>
                    </a:solidFill>
                    <a:effectLst/>
                    <a:latin typeface="+mj-lt"/>
                    <a:ea typeface="Times New Roman" panose="02020603050405020304" pitchFamily="18" charset="0"/>
                    <a:sym typeface="Symbol" panose="05050102010706020507" pitchFamily="18" charset="2"/>
                  </a:rPr>
                  <a:t></a:t>
                </a:r>
                <a:r>
                  <a:rPr lang="ro-RO" i="1" kern="0" baseline="-25000" dirty="0">
                    <a:solidFill>
                      <a:schemeClr val="tx2">
                        <a:lumMod val="75000"/>
                      </a:schemeClr>
                    </a:solidFill>
                    <a:effectLst/>
                    <a:latin typeface="+mj-lt"/>
                    <a:ea typeface="Times New Roman" panose="02020603050405020304" pitchFamily="18" charset="0"/>
                  </a:rPr>
                  <a:t>c</a:t>
                </a:r>
                <a:r>
                  <a:rPr lang="ro-RO" kern="0" dirty="0">
                    <a:solidFill>
                      <a:schemeClr val="tx2">
                        <a:lumMod val="75000"/>
                      </a:schemeClr>
                    </a:solidFill>
                    <a:effectLst/>
                    <a:latin typeface="+mj-lt"/>
                    <a:ea typeface="Times New Roman" panose="02020603050405020304" pitchFamily="18" charset="0"/>
                  </a:rPr>
                  <a:t> </a:t>
                </a:r>
                <a:r>
                  <a:rPr lang="en-US" kern="0" dirty="0">
                    <a:solidFill>
                      <a:schemeClr val="tx2">
                        <a:lumMod val="75000"/>
                      </a:schemeClr>
                    </a:solidFill>
                    <a:effectLst/>
                    <a:latin typeface="+mj-lt"/>
                    <a:ea typeface="Times New Roman" panose="02020603050405020304" pitchFamily="18" charset="0"/>
                  </a:rPr>
                  <a:t>and shall have values between 10 and 30 seconds. Thus, the equation of the analytical model for the concentration sensor is:</a:t>
                </a:r>
                <a:endParaRPr lang="ro-RO" kern="100" dirty="0">
                  <a:solidFill>
                    <a:schemeClr val="tx2">
                      <a:lumMod val="75000"/>
                    </a:schemeClr>
                  </a:solidFill>
                  <a:latin typeface="+mj-lt"/>
                  <a:ea typeface="Times New Roman" panose="02020603050405020304" pitchFamily="18" charset="0"/>
                </a:endParaRPr>
              </a:p>
              <a:p>
                <a:pPr algn="ctr">
                  <a:lnSpc>
                    <a:spcPct val="150000"/>
                  </a:lnSpc>
                  <a:spcAft>
                    <a:spcPts val="800"/>
                  </a:spcAft>
                </a:pPr>
                <a14:m>
                  <m:oMath xmlns:m="http://schemas.openxmlformats.org/officeDocument/2006/math">
                    <m:f>
                      <m:fPr>
                        <m:ctrlPr>
                          <a:rPr lang="en-US" i="1" kern="0">
                            <a:solidFill>
                              <a:schemeClr val="tx2">
                                <a:lumMod val="75000"/>
                              </a:schemeClr>
                            </a:solidFill>
                            <a:effectLst/>
                            <a:latin typeface="Cambria Math" panose="02040503050406030204" pitchFamily="18" charset="0"/>
                            <a:ea typeface="Times New Roman" panose="02020603050405020304" pitchFamily="18" charset="0"/>
                          </a:rPr>
                        </m:ctrlPr>
                      </m:fPr>
                      <m:num>
                        <m:r>
                          <a:rPr lang="ro-RO" i="1" kern="0">
                            <a:solidFill>
                              <a:schemeClr val="tx2">
                                <a:lumMod val="75000"/>
                              </a:schemeClr>
                            </a:solidFill>
                            <a:effectLst/>
                            <a:latin typeface="Cambria Math" panose="02040503050406030204" pitchFamily="18" charset="0"/>
                            <a:ea typeface="Times New Roman" panose="02020603050405020304" pitchFamily="18" charset="0"/>
                          </a:rPr>
                          <m:t>𝑑𝑆</m:t>
                        </m:r>
                      </m:num>
                      <m:den>
                        <m:r>
                          <a:rPr lang="ro-RO" i="1" kern="0">
                            <a:solidFill>
                              <a:schemeClr val="tx2">
                                <a:lumMod val="75000"/>
                              </a:schemeClr>
                            </a:solidFill>
                            <a:effectLst/>
                            <a:latin typeface="Cambria Math" panose="02040503050406030204" pitchFamily="18" charset="0"/>
                            <a:ea typeface="Times New Roman" panose="02020603050405020304" pitchFamily="18" charset="0"/>
                          </a:rPr>
                          <m:t>𝑑𝑡</m:t>
                        </m:r>
                      </m:den>
                    </m:f>
                    <m:r>
                      <a:rPr lang="ro-RO" i="1" kern="0">
                        <a:solidFill>
                          <a:schemeClr val="tx2">
                            <a:lumMod val="75000"/>
                          </a:schemeClr>
                        </a:solidFill>
                        <a:effectLst/>
                        <a:latin typeface="Cambria Math" panose="02040503050406030204" pitchFamily="18" charset="0"/>
                        <a:ea typeface="Times New Roman" panose="02020603050405020304" pitchFamily="18" charset="0"/>
                      </a:rPr>
                      <m:t>=</m:t>
                    </m:r>
                    <m:f>
                      <m:fPr>
                        <m:ctrlPr>
                          <a:rPr lang="en-US" i="1" kern="0">
                            <a:solidFill>
                              <a:schemeClr val="tx2">
                                <a:lumMod val="75000"/>
                              </a:schemeClr>
                            </a:solidFill>
                            <a:effectLst/>
                            <a:latin typeface="Cambria Math" panose="02040503050406030204" pitchFamily="18" charset="0"/>
                            <a:ea typeface="Times New Roman" panose="02020603050405020304" pitchFamily="18" charset="0"/>
                          </a:rPr>
                        </m:ctrlPr>
                      </m:fPr>
                      <m:num>
                        <m:r>
                          <a:rPr lang="ro-RO" i="1" kern="0">
                            <a:solidFill>
                              <a:schemeClr val="tx2">
                                <a:lumMod val="75000"/>
                              </a:schemeClr>
                            </a:solidFill>
                            <a:effectLst/>
                            <a:latin typeface="Cambria Math" panose="02040503050406030204" pitchFamily="18" charset="0"/>
                            <a:ea typeface="Times New Roman" panose="02020603050405020304" pitchFamily="18" charset="0"/>
                          </a:rPr>
                          <m:t>1</m:t>
                        </m:r>
                      </m:num>
                      <m:den>
                        <m:sSub>
                          <m:sSubPr>
                            <m:ctrlPr>
                              <a:rPr lang="en-US" i="1" kern="0">
                                <a:solidFill>
                                  <a:schemeClr val="tx2">
                                    <a:lumMod val="75000"/>
                                  </a:schemeClr>
                                </a:solidFill>
                                <a:effectLst/>
                                <a:latin typeface="Cambria Math" panose="02040503050406030204" pitchFamily="18" charset="0"/>
                                <a:ea typeface="Times New Roman" panose="02020603050405020304" pitchFamily="18" charset="0"/>
                              </a:rPr>
                            </m:ctrlPr>
                          </m:sSubPr>
                          <m:e>
                            <m:r>
                              <a:rPr lang="ro-RO" i="1" kern="0">
                                <a:solidFill>
                                  <a:schemeClr val="tx2">
                                    <a:lumMod val="75000"/>
                                  </a:schemeClr>
                                </a:solidFill>
                                <a:effectLst/>
                                <a:latin typeface="Cambria Math" panose="02040503050406030204" pitchFamily="18" charset="0"/>
                                <a:ea typeface="Times New Roman" panose="02020603050405020304" pitchFamily="18" charset="0"/>
                              </a:rPr>
                              <m:t>𝜏</m:t>
                            </m:r>
                          </m:e>
                          <m:sub>
                            <m:r>
                              <a:rPr lang="ro-RO" i="1" kern="0">
                                <a:solidFill>
                                  <a:schemeClr val="tx2">
                                    <a:lumMod val="75000"/>
                                  </a:schemeClr>
                                </a:solidFill>
                                <a:effectLst/>
                                <a:latin typeface="Cambria Math" panose="02040503050406030204" pitchFamily="18" charset="0"/>
                                <a:ea typeface="Times New Roman" panose="02020603050405020304" pitchFamily="18" charset="0"/>
                              </a:rPr>
                              <m:t>𝑐</m:t>
                            </m:r>
                          </m:sub>
                        </m:sSub>
                      </m:den>
                    </m:f>
                    <m:d>
                      <m:dPr>
                        <m:ctrlPr>
                          <a:rPr lang="en-US" i="1" kern="0">
                            <a:solidFill>
                              <a:schemeClr val="tx2">
                                <a:lumMod val="75000"/>
                              </a:schemeClr>
                            </a:solidFill>
                            <a:effectLst/>
                            <a:latin typeface="Cambria Math" panose="02040503050406030204" pitchFamily="18" charset="0"/>
                            <a:ea typeface="Times New Roman" panose="02020603050405020304" pitchFamily="18" charset="0"/>
                          </a:rPr>
                        </m:ctrlPr>
                      </m:dPr>
                      <m:e>
                        <m:sSub>
                          <m:sSubPr>
                            <m:ctrlPr>
                              <a:rPr lang="en-US" i="1" kern="0">
                                <a:solidFill>
                                  <a:schemeClr val="tx2">
                                    <a:lumMod val="75000"/>
                                  </a:schemeClr>
                                </a:solidFill>
                                <a:effectLst/>
                                <a:latin typeface="Cambria Math" panose="02040503050406030204" pitchFamily="18" charset="0"/>
                                <a:ea typeface="Times New Roman" panose="02020603050405020304" pitchFamily="18" charset="0"/>
                              </a:rPr>
                            </m:ctrlPr>
                          </m:sSubPr>
                          <m:e>
                            <m:r>
                              <a:rPr lang="ro-RO" i="1" kern="0">
                                <a:solidFill>
                                  <a:schemeClr val="tx2">
                                    <a:lumMod val="75000"/>
                                  </a:schemeClr>
                                </a:solidFill>
                                <a:effectLst/>
                                <a:latin typeface="Cambria Math" panose="02040503050406030204" pitchFamily="18" charset="0"/>
                                <a:ea typeface="Times New Roman" panose="02020603050405020304" pitchFamily="18" charset="0"/>
                              </a:rPr>
                              <m:t>𝑆</m:t>
                            </m:r>
                          </m:e>
                          <m:sub>
                            <m:r>
                              <a:rPr lang="ro-RO" i="1" kern="0">
                                <a:solidFill>
                                  <a:schemeClr val="tx2">
                                    <a:lumMod val="75000"/>
                                  </a:schemeClr>
                                </a:solidFill>
                                <a:effectLst/>
                                <a:latin typeface="Cambria Math" panose="02040503050406030204" pitchFamily="18" charset="0"/>
                                <a:ea typeface="Times New Roman" panose="02020603050405020304" pitchFamily="18" charset="0"/>
                              </a:rPr>
                              <m:t>𝑠</m:t>
                            </m:r>
                          </m:sub>
                        </m:sSub>
                        <m:r>
                          <a:rPr lang="ro-RO" i="1" kern="0">
                            <a:solidFill>
                              <a:schemeClr val="tx2">
                                <a:lumMod val="75000"/>
                              </a:schemeClr>
                            </a:solidFill>
                            <a:effectLst/>
                            <a:latin typeface="Cambria Math" panose="02040503050406030204" pitchFamily="18" charset="0"/>
                            <a:ea typeface="Times New Roman" panose="02020603050405020304" pitchFamily="18" charset="0"/>
                          </a:rPr>
                          <m:t>−</m:t>
                        </m:r>
                        <m:r>
                          <a:rPr lang="ro-RO" i="1" kern="0">
                            <a:solidFill>
                              <a:schemeClr val="tx2">
                                <a:lumMod val="75000"/>
                              </a:schemeClr>
                            </a:solidFill>
                            <a:effectLst/>
                            <a:latin typeface="Cambria Math" panose="02040503050406030204" pitchFamily="18" charset="0"/>
                            <a:ea typeface="Times New Roman" panose="02020603050405020304" pitchFamily="18" charset="0"/>
                          </a:rPr>
                          <m:t>𝑆</m:t>
                        </m:r>
                      </m:e>
                    </m:d>
                  </m:oMath>
                </a14:m>
                <a:r>
                  <a:rPr lang="ro-RO" kern="0" dirty="0">
                    <a:solidFill>
                      <a:schemeClr val="tx2">
                        <a:lumMod val="75000"/>
                      </a:schemeClr>
                    </a:solidFill>
                    <a:effectLst/>
                    <a:latin typeface="+mj-lt"/>
                    <a:ea typeface="Times New Roman" panose="02020603050405020304" pitchFamily="18" charset="0"/>
                  </a:rPr>
                  <a:t>.</a:t>
                </a:r>
                <a:endParaRPr lang="en-US" kern="100" dirty="0">
                  <a:solidFill>
                    <a:schemeClr val="tx2">
                      <a:lumMod val="75000"/>
                    </a:schemeClr>
                  </a:solidFill>
                  <a:effectLst/>
                  <a:latin typeface="+mj-lt"/>
                  <a:ea typeface="Calibri" panose="020F0502020204030204" pitchFamily="34" charset="0"/>
                </a:endParaRPr>
              </a:p>
              <a:p>
                <a:pPr algn="just">
                  <a:lnSpc>
                    <a:spcPct val="150000"/>
                  </a:lnSpc>
                  <a:spcAft>
                    <a:spcPts val="800"/>
                  </a:spcAft>
                </a:pPr>
                <a:r>
                  <a:rPr lang="en-US" kern="0" dirty="0">
                    <a:solidFill>
                      <a:schemeClr val="tx2">
                        <a:lumMod val="75000"/>
                      </a:schemeClr>
                    </a:solidFill>
                    <a:effectLst/>
                    <a:latin typeface="+mj-lt"/>
                    <a:ea typeface="Times New Roman" panose="02020603050405020304" pitchFamily="18" charset="0"/>
                  </a:rPr>
                  <a:t>Based on this model, an S function was formed, with the file name</a:t>
                </a:r>
                <a:r>
                  <a:rPr lang="ro-RO" kern="0" dirty="0">
                    <a:solidFill>
                      <a:schemeClr val="tx2">
                        <a:lumMod val="75000"/>
                      </a:schemeClr>
                    </a:solidFill>
                    <a:effectLst/>
                    <a:latin typeface="+mj-lt"/>
                    <a:ea typeface="Times New Roman" panose="02020603050405020304" pitchFamily="18" charset="0"/>
                  </a:rPr>
                  <a:t>: transducer.m</a:t>
                </a:r>
                <a:endParaRPr lang="en-US" kern="100" dirty="0">
                  <a:solidFill>
                    <a:schemeClr val="tx2">
                      <a:lumMod val="75000"/>
                    </a:schemeClr>
                  </a:solidFill>
                  <a:effectLst/>
                  <a:latin typeface="+mj-lt"/>
                  <a:ea typeface="Calibri" panose="020F0502020204030204" pitchFamily="34" charset="0"/>
                </a:endParaRPr>
              </a:p>
            </p:txBody>
          </p:sp>
        </mc:Choice>
        <mc:Fallback xmlns="">
          <p:sp>
            <p:nvSpPr>
              <p:cNvPr id="5" name="TextBox 4">
                <a:extLst>
                  <a:ext uri="{FF2B5EF4-FFF2-40B4-BE49-F238E27FC236}">
                    <a16:creationId xmlns:a16="http://schemas.microsoft.com/office/drawing/2014/main" id="{191B4A46-C134-37D2-44C8-95B05C3FA045}"/>
                  </a:ext>
                </a:extLst>
              </p:cNvPr>
              <p:cNvSpPr txBox="1">
                <a:spLocks noRot="1" noChangeAspect="1" noMove="1" noResize="1" noEditPoints="1" noAdjustHandles="1" noChangeArrowheads="1" noChangeShapeType="1" noTextEdit="1"/>
              </p:cNvSpPr>
              <p:nvPr/>
            </p:nvSpPr>
            <p:spPr>
              <a:xfrm>
                <a:off x="989096" y="2060848"/>
                <a:ext cx="7973160" cy="4645631"/>
              </a:xfrm>
              <a:prstGeom prst="rect">
                <a:avLst/>
              </a:prstGeom>
              <a:blipFill>
                <a:blip r:embed="rId2"/>
                <a:stretch>
                  <a:fillRect l="-612" r="-688" b="-1050"/>
                </a:stretch>
              </a:blipFill>
            </p:spPr>
            <p:txBody>
              <a:bodyPr/>
              <a:lstStyle/>
              <a:p>
                <a:r>
                  <a:rPr lang="en-US">
                    <a:noFill/>
                  </a:rPr>
                  <a:t> </a:t>
                </a:r>
              </a:p>
            </p:txBody>
          </p:sp>
        </mc:Fallback>
      </mc:AlternateContent>
      <p:pic>
        <p:nvPicPr>
          <p:cNvPr id="6" name="Picture 1">
            <a:extLst>
              <a:ext uri="{FF2B5EF4-FFF2-40B4-BE49-F238E27FC236}">
                <a16:creationId xmlns:a16="http://schemas.microsoft.com/office/drawing/2014/main" id="{0DC6802E-9BD6-E845-CA2B-249F42EE5D78}"/>
              </a:ext>
            </a:extLst>
          </p:cNvPr>
          <p:cNvPicPr/>
          <p:nvPr/>
        </p:nvPicPr>
        <p:blipFill>
          <a:blip r:embed="rId3"/>
          <a:stretch/>
        </p:blipFill>
        <p:spPr>
          <a:xfrm>
            <a:off x="0" y="0"/>
            <a:ext cx="9144000" cy="948265"/>
          </a:xfrm>
          <a:prstGeom prst="rect">
            <a:avLst/>
          </a:prstGeom>
        </p:spPr>
      </p:pic>
      <p:sp>
        <p:nvSpPr>
          <p:cNvPr id="7" name="Title 1">
            <a:extLst>
              <a:ext uri="{FF2B5EF4-FFF2-40B4-BE49-F238E27FC236}">
                <a16:creationId xmlns:a16="http://schemas.microsoft.com/office/drawing/2014/main" id="{180BC536-71BD-7654-8261-7AE4114342F0}"/>
              </a:ext>
            </a:extLst>
          </p:cNvPr>
          <p:cNvSpPr txBox="1">
            <a:spLocks/>
          </p:cNvSpPr>
          <p:nvPr/>
        </p:nvSpPr>
        <p:spPr>
          <a:xfrm>
            <a:off x="1189856" y="1484783"/>
            <a:ext cx="7772400" cy="502811"/>
          </a:xfrm>
          <a:prstGeom prst="rect">
            <a:avLst/>
          </a:prstGeom>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GB" sz="2400" b="1" dirty="0">
                <a:solidFill>
                  <a:schemeClr val="accent5">
                    <a:lumMod val="75000"/>
                  </a:schemeClr>
                </a:solidFill>
                <a:latin typeface="+mn-lt"/>
              </a:rPr>
              <a:t>Designing the block diagram in Simulink</a:t>
            </a:r>
            <a:endParaRPr lang="en-US" sz="2400" dirty="0">
              <a:solidFill>
                <a:schemeClr val="accent5">
                  <a:lumMod val="75000"/>
                </a:schemeClr>
              </a:solidFill>
              <a:latin typeface="+mn-lt"/>
            </a:endParaRPr>
          </a:p>
        </p:txBody>
      </p:sp>
    </p:spTree>
    <p:extLst>
      <p:ext uri="{BB962C8B-B14F-4D97-AF65-F5344CB8AC3E}">
        <p14:creationId xmlns:p14="http://schemas.microsoft.com/office/powerpoint/2010/main" val="804620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E382A5C-3F40-2579-5D44-575D1CC38301}"/>
              </a:ext>
            </a:extLst>
          </p:cNvPr>
          <p:cNvSpPr txBox="1">
            <a:spLocks/>
          </p:cNvSpPr>
          <p:nvPr/>
        </p:nvSpPr>
        <p:spPr>
          <a:xfrm>
            <a:off x="1225860" y="1022196"/>
            <a:ext cx="7772400" cy="502811"/>
          </a:xfrm>
          <a:prstGeom prst="rect">
            <a:avLst/>
          </a:prstGeom>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GB" sz="2400" b="1" dirty="0">
                <a:solidFill>
                  <a:schemeClr val="accent5">
                    <a:lumMod val="75000"/>
                  </a:schemeClr>
                </a:solidFill>
                <a:latin typeface="+mn-lt"/>
              </a:rPr>
              <a:t>Designing the block diagram in Simulink</a:t>
            </a:r>
            <a:endParaRPr lang="en-US" sz="2400" dirty="0">
              <a:solidFill>
                <a:schemeClr val="accent5">
                  <a:lumMod val="75000"/>
                </a:schemeClr>
              </a:solidFill>
              <a:latin typeface="+mn-lt"/>
            </a:endParaRPr>
          </a:p>
        </p:txBody>
      </p:sp>
      <p:pic>
        <p:nvPicPr>
          <p:cNvPr id="6" name="Picture 1">
            <a:extLst>
              <a:ext uri="{FF2B5EF4-FFF2-40B4-BE49-F238E27FC236}">
                <a16:creationId xmlns:a16="http://schemas.microsoft.com/office/drawing/2014/main" id="{84542FE0-3DA2-E7D1-821F-3C13DD81F3B9}"/>
              </a:ext>
            </a:extLst>
          </p:cNvPr>
          <p:cNvPicPr/>
          <p:nvPr/>
        </p:nvPicPr>
        <p:blipFill>
          <a:blip r:embed="rId2"/>
          <a:stretch/>
        </p:blipFill>
        <p:spPr>
          <a:xfrm>
            <a:off x="0" y="0"/>
            <a:ext cx="9144000" cy="948265"/>
          </a:xfrm>
          <a:prstGeom prst="rect">
            <a:avLst/>
          </a:prstGeom>
        </p:spPr>
      </p:pic>
      <p:sp>
        <p:nvSpPr>
          <p:cNvPr id="8" name="TextBox 7">
            <a:extLst>
              <a:ext uri="{FF2B5EF4-FFF2-40B4-BE49-F238E27FC236}">
                <a16:creationId xmlns:a16="http://schemas.microsoft.com/office/drawing/2014/main" id="{67598AC9-6D37-E557-9188-5D6F8E5FBAE9}"/>
              </a:ext>
            </a:extLst>
          </p:cNvPr>
          <p:cNvSpPr txBox="1"/>
          <p:nvPr/>
        </p:nvSpPr>
        <p:spPr>
          <a:xfrm>
            <a:off x="1005372" y="2132856"/>
            <a:ext cx="7992888" cy="3988208"/>
          </a:xfrm>
          <a:prstGeom prst="rect">
            <a:avLst/>
          </a:prstGeom>
          <a:noFill/>
        </p:spPr>
        <p:txBody>
          <a:bodyPr wrap="square">
            <a:spAutoFit/>
          </a:bodyPr>
          <a:lstStyle/>
          <a:p>
            <a:pPr algn="just">
              <a:lnSpc>
                <a:spcPct val="150000"/>
              </a:lnSpc>
              <a:spcAft>
                <a:spcPts val="800"/>
              </a:spcAft>
            </a:pPr>
            <a:r>
              <a:rPr lang="ro-RO" b="1" kern="0" dirty="0">
                <a:solidFill>
                  <a:srgbClr val="000000"/>
                </a:solidFill>
                <a:effectLst/>
                <a:latin typeface="+mj-lt"/>
                <a:ea typeface="Times New Roman" panose="02020603050405020304" pitchFamily="18" charset="0"/>
              </a:rPr>
              <a:t>4. </a:t>
            </a:r>
            <a:r>
              <a:rPr lang="en-US" kern="0" dirty="0">
                <a:solidFill>
                  <a:srgbClr val="000000"/>
                </a:solidFill>
                <a:effectLst/>
                <a:latin typeface="+mj-lt"/>
                <a:ea typeface="Times New Roman" panose="02020603050405020304" pitchFamily="18" charset="0"/>
              </a:rPr>
              <a:t>Using the Simulink graphical programming medium, a concentration control loop measuring the output concentration of substrate, S, was created. </a:t>
            </a:r>
            <a:r>
              <a:rPr lang="en-GB" kern="0" dirty="0">
                <a:solidFill>
                  <a:srgbClr val="000000"/>
                </a:solidFill>
                <a:effectLst/>
                <a:latin typeface="+mj-lt"/>
                <a:ea typeface="Times New Roman" panose="02020603050405020304" pitchFamily="18" charset="0"/>
              </a:rPr>
              <a:t>The block diagram of the concentration control is </a:t>
            </a:r>
            <a:r>
              <a:rPr lang="en-US" kern="0" dirty="0">
                <a:solidFill>
                  <a:srgbClr val="000000"/>
                </a:solidFill>
                <a:effectLst/>
                <a:latin typeface="+mj-lt"/>
                <a:ea typeface="Times New Roman" panose="02020603050405020304" pitchFamily="18" charset="0"/>
              </a:rPr>
              <a:t>composed of the following elements: </a:t>
            </a:r>
            <a:endParaRPr lang="en-US" kern="100" dirty="0">
              <a:effectLst/>
              <a:latin typeface="+mj-lt"/>
              <a:ea typeface="Calibri" panose="020F0502020204030204" pitchFamily="34" charset="0"/>
            </a:endParaRPr>
          </a:p>
          <a:p>
            <a:pPr algn="just">
              <a:lnSpc>
                <a:spcPct val="150000"/>
              </a:lnSpc>
              <a:spcAft>
                <a:spcPts val="800"/>
              </a:spcAft>
            </a:pPr>
            <a:r>
              <a:rPr lang="en-US" kern="0" dirty="0">
                <a:solidFill>
                  <a:srgbClr val="000000"/>
                </a:solidFill>
                <a:effectLst/>
                <a:latin typeface="+mj-lt"/>
                <a:ea typeface="Times New Roman" panose="02020603050405020304" pitchFamily="18" charset="0"/>
              </a:rPr>
              <a:t>- for the process from the bioreactor, the </a:t>
            </a:r>
            <a:r>
              <a:rPr lang="en-US" b="1" i="1" kern="0" dirty="0">
                <a:solidFill>
                  <a:srgbClr val="000000"/>
                </a:solidFill>
                <a:effectLst/>
                <a:latin typeface="+mj-lt"/>
                <a:ea typeface="Times New Roman" panose="02020603050405020304" pitchFamily="18" charset="0"/>
              </a:rPr>
              <a:t>actuating device</a:t>
            </a:r>
            <a:r>
              <a:rPr lang="en-US" kern="0" dirty="0">
                <a:solidFill>
                  <a:srgbClr val="000000"/>
                </a:solidFill>
                <a:effectLst/>
                <a:latin typeface="+mj-lt"/>
                <a:ea typeface="Times New Roman" panose="02020603050405020304" pitchFamily="18" charset="0"/>
              </a:rPr>
              <a:t> and </a:t>
            </a:r>
            <a:r>
              <a:rPr lang="en-US" b="1" i="1" kern="0" dirty="0">
                <a:solidFill>
                  <a:srgbClr val="000000"/>
                </a:solidFill>
                <a:effectLst/>
                <a:latin typeface="+mj-lt"/>
                <a:ea typeface="Times New Roman" panose="02020603050405020304" pitchFamily="18" charset="0"/>
              </a:rPr>
              <a:t>transducer</a:t>
            </a:r>
            <a:r>
              <a:rPr lang="en-US" kern="0" dirty="0">
                <a:solidFill>
                  <a:srgbClr val="000000"/>
                </a:solidFill>
                <a:effectLst/>
                <a:latin typeface="+mj-lt"/>
                <a:ea typeface="Times New Roman" panose="02020603050405020304" pitchFamily="18" charset="0"/>
              </a:rPr>
              <a:t> were used S function blocks with reference to the script files, written on the basis of the analytical mathematical models mentioned above; </a:t>
            </a:r>
            <a:endParaRPr lang="en-US" kern="100" dirty="0">
              <a:effectLst/>
              <a:latin typeface="+mj-lt"/>
              <a:ea typeface="Calibri" panose="020F0502020204030204" pitchFamily="34" charset="0"/>
            </a:endParaRPr>
          </a:p>
          <a:p>
            <a:pPr algn="just">
              <a:lnSpc>
                <a:spcPct val="150000"/>
              </a:lnSpc>
              <a:spcAft>
                <a:spcPts val="800"/>
              </a:spcAft>
            </a:pPr>
            <a:r>
              <a:rPr lang="en-US" kern="0" dirty="0">
                <a:solidFill>
                  <a:srgbClr val="000000"/>
                </a:solidFill>
                <a:effectLst/>
                <a:latin typeface="+mj-lt"/>
                <a:ea typeface="Times New Roman" panose="02020603050405020304" pitchFamily="18" charset="0"/>
              </a:rPr>
              <a:t>- for the </a:t>
            </a:r>
            <a:r>
              <a:rPr lang="en-US" b="1" i="1" kern="0" dirty="0">
                <a:solidFill>
                  <a:srgbClr val="000000"/>
                </a:solidFill>
                <a:effectLst/>
                <a:latin typeface="+mj-lt"/>
                <a:ea typeface="Times New Roman" panose="02020603050405020304" pitchFamily="18" charset="0"/>
              </a:rPr>
              <a:t>controller</a:t>
            </a:r>
            <a:r>
              <a:rPr lang="en-US" kern="0" dirty="0">
                <a:solidFill>
                  <a:srgbClr val="000000"/>
                </a:solidFill>
                <a:effectLst/>
                <a:latin typeface="+mj-lt"/>
                <a:ea typeface="Times New Roman" panose="02020603050405020304" pitchFamily="18" charset="0"/>
              </a:rPr>
              <a:t>, the </a:t>
            </a:r>
            <a:r>
              <a:rPr lang="en-US" i="1" kern="0" dirty="0">
                <a:solidFill>
                  <a:srgbClr val="000000"/>
                </a:solidFill>
                <a:effectLst/>
                <a:latin typeface="+mj-lt"/>
                <a:ea typeface="Times New Roman" panose="02020603050405020304" pitchFamily="18" charset="0"/>
              </a:rPr>
              <a:t>PID controller block</a:t>
            </a:r>
            <a:r>
              <a:rPr lang="en-US" kern="0" dirty="0">
                <a:solidFill>
                  <a:srgbClr val="000000"/>
                </a:solidFill>
                <a:effectLst/>
                <a:latin typeface="+mj-lt"/>
                <a:ea typeface="Times New Roman" panose="02020603050405020304" pitchFamily="18" charset="0"/>
              </a:rPr>
              <a:t> was used. The block parameters for proportional effects (amplification factor </a:t>
            </a:r>
            <a:r>
              <a:rPr lang="en-US" kern="0" dirty="0" err="1">
                <a:solidFill>
                  <a:srgbClr val="000000"/>
                </a:solidFill>
                <a:effectLst/>
                <a:latin typeface="+mj-lt"/>
                <a:ea typeface="Times New Roman" panose="02020603050405020304" pitchFamily="18" charset="0"/>
              </a:rPr>
              <a:t>Kp</a:t>
            </a:r>
            <a:r>
              <a:rPr lang="en-US" kern="0" dirty="0">
                <a:solidFill>
                  <a:srgbClr val="000000"/>
                </a:solidFill>
                <a:effectLst/>
                <a:latin typeface="+mj-lt"/>
                <a:ea typeface="Times New Roman" panose="02020603050405020304" pitchFamily="18" charset="0"/>
              </a:rPr>
              <a:t>), integral (1/</a:t>
            </a:r>
            <a:r>
              <a:rPr lang="en-US" kern="0" dirty="0" err="1">
                <a:solidFill>
                  <a:srgbClr val="000000"/>
                </a:solidFill>
                <a:effectLst/>
                <a:latin typeface="+mj-lt"/>
                <a:ea typeface="Times New Roman" panose="02020603050405020304" pitchFamily="18" charset="0"/>
              </a:rPr>
              <a:t>Ti</a:t>
            </a:r>
            <a:r>
              <a:rPr lang="en-US" kern="0" dirty="0">
                <a:solidFill>
                  <a:srgbClr val="000000"/>
                </a:solidFill>
                <a:effectLst/>
                <a:latin typeface="+mj-lt"/>
                <a:ea typeface="Times New Roman" panose="02020603050405020304" pitchFamily="18" charset="0"/>
              </a:rPr>
              <a:t>) and derivative (Td) were established.</a:t>
            </a:r>
            <a:endParaRPr lang="en-US" kern="100" dirty="0">
              <a:effectLst/>
              <a:latin typeface="+mj-lt"/>
              <a:ea typeface="Calibri" panose="020F0502020204030204" pitchFamily="34" charset="0"/>
            </a:endParaRPr>
          </a:p>
        </p:txBody>
      </p:sp>
    </p:spTree>
    <p:extLst>
      <p:ext uri="{BB962C8B-B14F-4D97-AF65-F5344CB8AC3E}">
        <p14:creationId xmlns:p14="http://schemas.microsoft.com/office/powerpoint/2010/main" val="9490822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557</TotalTime>
  <Words>1479</Words>
  <Application>Microsoft Office PowerPoint</Application>
  <PresentationFormat>On-screen Show (4:3)</PresentationFormat>
  <Paragraphs>102</Paragraphs>
  <Slides>14</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Calibri</vt:lpstr>
      <vt:lpstr>Cambria Math</vt:lpstr>
      <vt:lpstr>Gill Sans MT</vt:lpstr>
      <vt:lpstr>Times New Roman</vt:lpstr>
      <vt:lpstr>Verdana</vt:lpstr>
      <vt:lpstr>Wingdings</vt:lpstr>
      <vt:lpstr>Wingdings 2</vt:lpstr>
      <vt:lpstr>Solstice</vt:lpstr>
      <vt:lpstr>AI, an essential tool for control process in food engineering education</vt:lpstr>
      <vt:lpstr>Objective</vt:lpstr>
      <vt:lpstr>Method framework</vt:lpstr>
      <vt:lpstr>b) Conceptualization and  c) Investigation</vt:lpstr>
      <vt:lpstr>b) Conceptualization and  c) Investigation</vt:lpstr>
      <vt:lpstr>Designing the block diagram in Simulink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process control in food engineering: dynamic simulation of a fermentation control process</dc:title>
  <dc:creator>Anca</dc:creator>
  <cp:lastModifiedBy>SIPOS ANCA SORINA</cp:lastModifiedBy>
  <cp:revision>39</cp:revision>
  <dcterms:created xsi:type="dcterms:W3CDTF">2017-10-19T10:00:21Z</dcterms:created>
  <dcterms:modified xsi:type="dcterms:W3CDTF">2023-04-25T06:59:20Z</dcterms:modified>
</cp:coreProperties>
</file>